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13"/>
  </p:notesMasterIdLst>
  <p:handoutMasterIdLst>
    <p:handoutMasterId r:id="rId14"/>
  </p:handoutMasterIdLst>
  <p:sldIdLst>
    <p:sldId id="307" r:id="rId2"/>
    <p:sldId id="308" r:id="rId3"/>
    <p:sldId id="297" r:id="rId4"/>
    <p:sldId id="257" r:id="rId5"/>
    <p:sldId id="305" r:id="rId6"/>
    <p:sldId id="258" r:id="rId7"/>
    <p:sldId id="259" r:id="rId8"/>
    <p:sldId id="301" r:id="rId9"/>
    <p:sldId id="302" r:id="rId10"/>
    <p:sldId id="303" r:id="rId11"/>
    <p:sldId id="304" r:id="rId12"/>
  </p:sldIdLst>
  <p:sldSz cx="9144000" cy="6858000" type="screen4x3"/>
  <p:notesSz cx="9866313" cy="67357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72"/>
      </p:cViewPr>
      <p:guideLst>
        <p:guide orient="horz" pos="2880"/>
        <p:guide pos="216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5402" cy="33834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589198" y="0"/>
            <a:ext cx="4275402" cy="338348"/>
          </a:xfrm>
          <a:prstGeom prst="rect">
            <a:avLst/>
          </a:prstGeom>
        </p:spPr>
        <p:txBody>
          <a:bodyPr vert="horz" lIns="91440" tIns="45720" rIns="91440" bIns="45720" rtlCol="0"/>
          <a:lstStyle>
            <a:lvl1pPr algn="r">
              <a:defRPr sz="1200"/>
            </a:lvl1pPr>
          </a:lstStyle>
          <a:p>
            <a:endParaRPr lang="en-US"/>
          </a:p>
        </p:txBody>
      </p:sp>
      <p:sp>
        <p:nvSpPr>
          <p:cNvPr id="4" name="Footer Placeholder 3"/>
          <p:cNvSpPr>
            <a:spLocks noGrp="1"/>
          </p:cNvSpPr>
          <p:nvPr>
            <p:ph type="ftr" sz="quarter" idx="2"/>
          </p:nvPr>
        </p:nvSpPr>
        <p:spPr>
          <a:xfrm>
            <a:off x="0" y="6397417"/>
            <a:ext cx="4275402" cy="33834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589198" y="6397417"/>
            <a:ext cx="4275402" cy="338347"/>
          </a:xfrm>
          <a:prstGeom prst="rect">
            <a:avLst/>
          </a:prstGeom>
        </p:spPr>
        <p:txBody>
          <a:bodyPr vert="horz" lIns="91440" tIns="45720" rIns="91440" bIns="45720" rtlCol="0" anchor="b"/>
          <a:lstStyle>
            <a:lvl1pPr algn="r">
              <a:defRPr sz="1200"/>
            </a:lvl1pPr>
          </a:lstStyle>
          <a:p>
            <a:fld id="{8FA74CD8-2FA2-46D9-B9FD-4920222B7C4D}" type="slidenum">
              <a:rPr lang="en-US" smtClean="0"/>
              <a:t>‹#›</a:t>
            </a:fld>
            <a:endParaRPr lang="en-US"/>
          </a:p>
        </p:txBody>
      </p:sp>
    </p:spTree>
    <p:extLst>
      <p:ext uri="{BB962C8B-B14F-4D97-AF65-F5344CB8AC3E}">
        <p14:creationId xmlns:p14="http://schemas.microsoft.com/office/powerpoint/2010/main" val="8820284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5402" cy="33834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589198" y="0"/>
            <a:ext cx="4275402" cy="338348"/>
          </a:xfrm>
          <a:prstGeom prst="rect">
            <a:avLst/>
          </a:prstGeom>
        </p:spPr>
        <p:txBody>
          <a:bodyPr vert="horz" lIns="91440" tIns="45720" rIns="91440" bIns="45720" rtlCol="0"/>
          <a:lstStyle>
            <a:lvl1pPr algn="r">
              <a:defRPr sz="1200"/>
            </a:lvl1pPr>
          </a:lstStyle>
          <a:p>
            <a:endParaRPr lang="en-US"/>
          </a:p>
        </p:txBody>
      </p:sp>
      <p:sp>
        <p:nvSpPr>
          <p:cNvPr id="4" name="Slide Image Placeholder 3"/>
          <p:cNvSpPr>
            <a:spLocks noGrp="1" noRot="1" noChangeAspect="1"/>
          </p:cNvSpPr>
          <p:nvPr>
            <p:ph type="sldImg" idx="2"/>
          </p:nvPr>
        </p:nvSpPr>
        <p:spPr>
          <a:xfrm>
            <a:off x="3417888" y="841375"/>
            <a:ext cx="3030537" cy="22733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86632" y="3241587"/>
            <a:ext cx="7893050" cy="2652206"/>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397417"/>
            <a:ext cx="4275402" cy="33834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589198" y="6397417"/>
            <a:ext cx="4275402" cy="338347"/>
          </a:xfrm>
          <a:prstGeom prst="rect">
            <a:avLst/>
          </a:prstGeom>
        </p:spPr>
        <p:txBody>
          <a:bodyPr vert="horz" lIns="91440" tIns="45720" rIns="91440" bIns="45720" rtlCol="0" anchor="b"/>
          <a:lstStyle>
            <a:lvl1pPr algn="r">
              <a:defRPr sz="1200"/>
            </a:lvl1pPr>
          </a:lstStyle>
          <a:p>
            <a:fld id="{6301DCC7-B360-44DC-8BE5-8757255FD2BB}" type="slidenum">
              <a:rPr lang="en-US" smtClean="0"/>
              <a:t>‹#›</a:t>
            </a:fld>
            <a:endParaRPr lang="en-US"/>
          </a:p>
        </p:txBody>
      </p:sp>
    </p:spTree>
    <p:extLst>
      <p:ext uri="{BB962C8B-B14F-4D97-AF65-F5344CB8AC3E}">
        <p14:creationId xmlns:p14="http://schemas.microsoft.com/office/powerpoint/2010/main" val="2171553917"/>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77786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B5DC18-C315-8619-5117-04F34A4BCF97}"/>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a:extLst>
              <a:ext uri="{FF2B5EF4-FFF2-40B4-BE49-F238E27FC236}">
                <a16:creationId xmlns:a16="http://schemas.microsoft.com/office/drawing/2014/main" xmlns="" id="{19847A6D-2235-9812-7FD1-1BAD6896BBA1}"/>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xmlns="" id="{EABABC22-FBAC-7A67-5924-B2F23EB329FB}"/>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5" name="Footer Placeholder 4">
            <a:extLst>
              <a:ext uri="{FF2B5EF4-FFF2-40B4-BE49-F238E27FC236}">
                <a16:creationId xmlns:a16="http://schemas.microsoft.com/office/drawing/2014/main" xmlns="" id="{12100E3F-625B-0DFE-FEBF-3C7C19FD38E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940518EA-9C17-4307-B7F6-6877E4EBB700}"/>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387055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345D34-E82F-B0A0-6D1A-00454CE1D950}"/>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96F6B7F3-5F58-F7D7-2E04-B7F052B3549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06C1DA71-0DAE-79F7-87B3-4F4C5B19E5FF}"/>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5" name="Footer Placeholder 4">
            <a:extLst>
              <a:ext uri="{FF2B5EF4-FFF2-40B4-BE49-F238E27FC236}">
                <a16:creationId xmlns:a16="http://schemas.microsoft.com/office/drawing/2014/main" xmlns="" id="{FFA0F2AE-E030-2A01-EA6B-CC2B7AFAD64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FC7B2171-7C6E-CB13-4821-481BF2776175}"/>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3287400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A1AC54AB-EFB6-695A-6106-2D99C3713F11}"/>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7C4580DE-B760-AB83-C5DE-F84FD98E5C99}"/>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17C40243-688C-8EED-F83E-AF2398C2CD17}"/>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5" name="Footer Placeholder 4">
            <a:extLst>
              <a:ext uri="{FF2B5EF4-FFF2-40B4-BE49-F238E27FC236}">
                <a16:creationId xmlns:a16="http://schemas.microsoft.com/office/drawing/2014/main" xmlns="" id="{6635F16A-DF1B-2076-ACF6-21E68454BDB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DE04E0BE-A85C-087F-A65F-0D8ABB344253}"/>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1073166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4E116F-6FCA-83BD-335E-070C24AA432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0A3B9214-E39E-D793-D99B-76BA3CD25F1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9A81A70B-6EFE-BB07-C5DA-B5499EEB6594}"/>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5" name="Footer Placeholder 4">
            <a:extLst>
              <a:ext uri="{FF2B5EF4-FFF2-40B4-BE49-F238E27FC236}">
                <a16:creationId xmlns:a16="http://schemas.microsoft.com/office/drawing/2014/main" xmlns="" id="{C167888C-B4E4-B25F-F4B9-CAEB58B621D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A6881B17-9BD1-203B-7606-4E939557610D}"/>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654973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97B3B43-F6BF-BA60-1949-043BE3552399}"/>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xmlns="" id="{0A7B31A9-7DD0-3C79-54F9-4210C8D605A4}"/>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9EB440F2-CF4F-0AEE-8950-D64E2C7C8B67}"/>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5" name="Footer Placeholder 4">
            <a:extLst>
              <a:ext uri="{FF2B5EF4-FFF2-40B4-BE49-F238E27FC236}">
                <a16:creationId xmlns:a16="http://schemas.microsoft.com/office/drawing/2014/main" xmlns="" id="{F18573C5-3B2A-50AF-4578-A6D38E30A77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66A3071E-339E-7020-3C3D-7A88769E0397}"/>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1669522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2603A4-93C8-E69A-D26E-70DDFF13AAAC}"/>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A91A1180-C6CB-35D7-09F8-E65BC48CB7A5}"/>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xmlns="" id="{ABBBB790-A61A-2B40-2A4D-CBEFFD2FF2AE}"/>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xmlns="" id="{C8E4CD04-2EE7-BF30-1474-1095674399E4}"/>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6" name="Footer Placeholder 5">
            <a:extLst>
              <a:ext uri="{FF2B5EF4-FFF2-40B4-BE49-F238E27FC236}">
                <a16:creationId xmlns:a16="http://schemas.microsoft.com/office/drawing/2014/main" xmlns="" id="{FDBE0965-5B63-62E8-53CE-FAB6133BA60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1F11FEE8-985F-3F9E-74C3-5EE0622CFCFC}"/>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1052650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E146F1-9C93-B39D-C18E-64451CC543A9}"/>
              </a:ext>
            </a:extLst>
          </p:cNvPr>
          <p:cNvSpPr>
            <a:spLocks noGrp="1"/>
          </p:cNvSpPr>
          <p:nvPr>
            <p:ph type="title"/>
          </p:nvPr>
        </p:nvSpPr>
        <p:spPr>
          <a:xfrm>
            <a:off x="629841" y="365126"/>
            <a:ext cx="78867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49C0589D-0A2D-8DDA-CA38-D7B568AD19D7}"/>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4BA24DD8-3FA1-A4EB-D81A-F1EE14FEFBAA}"/>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xmlns="" id="{9C59BD2F-16E1-BCAA-1FE8-73C5C102B40A}"/>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9828B042-B577-9F4F-C5CC-00F19C431AE5}"/>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xmlns="" id="{0C9EC76C-563D-4902-D91A-FC1B9978E3A7}"/>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8" name="Footer Placeholder 7">
            <a:extLst>
              <a:ext uri="{FF2B5EF4-FFF2-40B4-BE49-F238E27FC236}">
                <a16:creationId xmlns:a16="http://schemas.microsoft.com/office/drawing/2014/main" xmlns="" id="{5904360B-3938-475E-DDAD-6297CA2A51BC}"/>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xmlns="" id="{C996458E-A4E0-4F87-32E5-97304C464868}"/>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2478950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62762C-89FF-6EC3-61A2-382B5EA7A7E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xmlns="" id="{7A17D57C-D926-E075-FDCA-7B18BEB53474}"/>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4" name="Footer Placeholder 3">
            <a:extLst>
              <a:ext uri="{FF2B5EF4-FFF2-40B4-BE49-F238E27FC236}">
                <a16:creationId xmlns:a16="http://schemas.microsoft.com/office/drawing/2014/main" xmlns="" id="{30A59894-F52E-2137-A21D-5A4D26737781}"/>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xmlns="" id="{29F556E8-0152-2D82-9ED8-466BF7812EE1}"/>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196154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BC3D353D-C019-D660-AAC6-1D79307FA950}"/>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3" name="Footer Placeholder 2">
            <a:extLst>
              <a:ext uri="{FF2B5EF4-FFF2-40B4-BE49-F238E27FC236}">
                <a16:creationId xmlns:a16="http://schemas.microsoft.com/office/drawing/2014/main" xmlns="" id="{2EED8ED4-449C-F0C1-E6B0-7BC072CE876D}"/>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xmlns="" id="{BD79549F-7ACA-BCB1-06F5-F62D84A6795A}"/>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2399784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7A0FAC7-6D60-3C62-8098-847D60FA2CAA}"/>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AB68C452-8271-59D7-355E-C19A18B326D1}"/>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xmlns="" id="{01F16984-2F5C-8225-4879-2EF06ECB1038}"/>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xmlns="" id="{B15F3DE3-8838-DB1E-F515-5E271AE691ED}"/>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6" name="Footer Placeholder 5">
            <a:extLst>
              <a:ext uri="{FF2B5EF4-FFF2-40B4-BE49-F238E27FC236}">
                <a16:creationId xmlns:a16="http://schemas.microsoft.com/office/drawing/2014/main" xmlns="" id="{E5F775E2-3DD9-CCD5-0473-E93B6B8FD63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3EA0178B-E8D4-E943-A2A1-4C57C566811F}"/>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3632977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21AAEA-B5DA-54EC-1C1B-99B8CF1B6C30}"/>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xmlns="" id="{45AE7150-1AAE-2C36-D55A-5064549900DA}"/>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IN"/>
          </a:p>
        </p:txBody>
      </p:sp>
      <p:sp>
        <p:nvSpPr>
          <p:cNvPr id="4" name="Text Placeholder 3">
            <a:extLst>
              <a:ext uri="{FF2B5EF4-FFF2-40B4-BE49-F238E27FC236}">
                <a16:creationId xmlns:a16="http://schemas.microsoft.com/office/drawing/2014/main" xmlns="" id="{1E3D4672-F07F-C713-65AD-3A9BE381614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xmlns="" id="{E713C90F-0EB3-975A-6A67-42AC5B2AECD1}"/>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6" name="Footer Placeholder 5">
            <a:extLst>
              <a:ext uri="{FF2B5EF4-FFF2-40B4-BE49-F238E27FC236}">
                <a16:creationId xmlns:a16="http://schemas.microsoft.com/office/drawing/2014/main" xmlns="" id="{DA25BF44-A271-FAD8-461A-6AD7DCE1848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17AE9392-FCDE-3345-6503-632DF0702B9D}"/>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2329409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8B355550-BDE5-43E3-44AB-FC6344663973}"/>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A8DE907C-2AD4-FFD8-F1F3-3C084BC45C77}"/>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216F9C8A-5EA1-F5F7-4EE7-76496A5AD332}"/>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D8BD707-D9CF-40AE-B4C6-C98DA3205C09}" type="datetimeFigureOut">
              <a:rPr lang="en-US" smtClean="0"/>
              <a:pPr/>
              <a:t>4/17/2024</a:t>
            </a:fld>
            <a:endParaRPr lang="en-US"/>
          </a:p>
        </p:txBody>
      </p:sp>
      <p:sp>
        <p:nvSpPr>
          <p:cNvPr id="5" name="Footer Placeholder 4">
            <a:extLst>
              <a:ext uri="{FF2B5EF4-FFF2-40B4-BE49-F238E27FC236}">
                <a16:creationId xmlns:a16="http://schemas.microsoft.com/office/drawing/2014/main" xmlns="" id="{D73EDCB7-9A15-6522-B04C-AE97A6CD52E4}"/>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xmlns="" id="{8B59B3C8-5107-96BB-5982-6B38BBF8C765}"/>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F15528-21DE-4FAA-801E-634DDDAF4B2B}" type="slidenum">
              <a:rPr lang="en-IN" smtClean="0"/>
              <a:pPr/>
              <a:t>‹#›</a:t>
            </a:fld>
            <a:endParaRPr lang="en-IN"/>
          </a:p>
        </p:txBody>
      </p:sp>
    </p:spTree>
    <p:extLst>
      <p:ext uri="{BB962C8B-B14F-4D97-AF65-F5344CB8AC3E}">
        <p14:creationId xmlns:p14="http://schemas.microsoft.com/office/powerpoint/2010/main" val="373523213"/>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4462" y="944787"/>
            <a:ext cx="8915400" cy="2616101"/>
          </a:xfrm>
          <a:prstGeom prst="rect">
            <a:avLst/>
          </a:prstGeom>
        </p:spPr>
        <p:txBody>
          <a:bodyPr wrap="square">
            <a:spAutoFit/>
          </a:bodyPr>
          <a:lstStyle/>
          <a:p>
            <a:endParaRPr lang="en-US" sz="2000" dirty="0">
              <a:solidFill>
                <a:srgbClr val="000000"/>
              </a:solidFill>
              <a:latin typeface="Cambria" panose="02040503050406030204" pitchFamily="18" charset="0"/>
            </a:endParaRPr>
          </a:p>
          <a:p>
            <a:pPr algn="ctr">
              <a:lnSpc>
                <a:spcPct val="200000"/>
              </a:lnSpc>
            </a:pPr>
            <a:r>
              <a:rPr lang="en-US" sz="2400" dirty="0">
                <a:solidFill>
                  <a:srgbClr val="000000"/>
                </a:solidFill>
                <a:latin typeface="Cambria" panose="02040503050406030204" pitchFamily="18" charset="0"/>
              </a:rPr>
              <a:t> </a:t>
            </a:r>
            <a:r>
              <a:rPr lang="en-US" sz="2400" b="1" dirty="0" smtClean="0">
                <a:solidFill>
                  <a:srgbClr val="000000"/>
                </a:solidFill>
                <a:latin typeface="Cambria" panose="02040503050406030204" pitchFamily="18" charset="0"/>
              </a:rPr>
              <a:t>Course Name- </a:t>
            </a:r>
            <a:r>
              <a:rPr lang="en-US" sz="2400" dirty="0" smtClean="0">
                <a:solidFill>
                  <a:srgbClr val="000000"/>
                </a:solidFill>
                <a:latin typeface="Cambria" panose="02040503050406030204" pitchFamily="18" charset="0"/>
              </a:rPr>
              <a:t>Production </a:t>
            </a:r>
            <a:r>
              <a:rPr lang="en-US" sz="2400" dirty="0">
                <a:solidFill>
                  <a:srgbClr val="000000"/>
                </a:solidFill>
                <a:latin typeface="Cambria" panose="02040503050406030204" pitchFamily="18" charset="0"/>
              </a:rPr>
              <a:t>Technology for Ornamental Crops, MAP and Landscaping </a:t>
            </a:r>
            <a:endParaRPr lang="en-US" sz="2400" dirty="0" smtClean="0">
              <a:solidFill>
                <a:srgbClr val="000000"/>
              </a:solidFill>
              <a:latin typeface="Cambria" panose="02040503050406030204" pitchFamily="18" charset="0"/>
            </a:endParaRPr>
          </a:p>
          <a:p>
            <a:pPr>
              <a:lnSpc>
                <a:spcPct val="200000"/>
              </a:lnSpc>
            </a:pPr>
            <a:r>
              <a:rPr lang="en-US" sz="2400" dirty="0" smtClean="0">
                <a:solidFill>
                  <a:srgbClr val="000000"/>
                </a:solidFill>
                <a:latin typeface="Cambria" panose="02040503050406030204" pitchFamily="18" charset="0"/>
              </a:rPr>
              <a:t> </a:t>
            </a:r>
            <a:r>
              <a:rPr lang="en-US" sz="2400" b="1" dirty="0">
                <a:solidFill>
                  <a:srgbClr val="000000"/>
                </a:solidFill>
                <a:latin typeface="Cambria" panose="02040503050406030204" pitchFamily="18" charset="0"/>
              </a:rPr>
              <a:t>Course Code- </a:t>
            </a:r>
            <a:r>
              <a:rPr lang="en-US" sz="2400" dirty="0">
                <a:solidFill>
                  <a:srgbClr val="000000"/>
                </a:solidFill>
                <a:latin typeface="Cambria" panose="02040503050406030204" pitchFamily="18" charset="0"/>
              </a:rPr>
              <a:t>20014400</a:t>
            </a:r>
            <a:endParaRPr lang="en-US" sz="2400" dirty="0"/>
          </a:p>
        </p:txBody>
      </p:sp>
      <p:pic>
        <p:nvPicPr>
          <p:cNvPr id="5" name="Picture 4">
            <a:extLst>
              <a:ext uri="{FF2B5EF4-FFF2-40B4-BE49-F238E27FC236}">
                <a16:creationId xmlns:a16="http://schemas.microsoft.com/office/drawing/2014/main" xmlns="" id="{F6F3548C-D676-77BD-B75D-A828238179F1}"/>
              </a:ext>
            </a:extLst>
          </p:cNvPr>
          <p:cNvPicPr>
            <a:picLocks noChangeAspect="1"/>
          </p:cNvPicPr>
          <p:nvPr/>
        </p:nvPicPr>
        <p:blipFill>
          <a:blip r:embed="rId2"/>
          <a:stretch>
            <a:fillRect/>
          </a:stretch>
        </p:blipFill>
        <p:spPr>
          <a:xfrm>
            <a:off x="7644060" y="0"/>
            <a:ext cx="1499939" cy="755334"/>
          </a:xfrm>
          <a:prstGeom prst="rect">
            <a:avLst/>
          </a:prstGeom>
        </p:spPr>
      </p:pic>
      <p:sp>
        <p:nvSpPr>
          <p:cNvPr id="6" name="Rectangle 5">
            <a:extLst>
              <a:ext uri="{FF2B5EF4-FFF2-40B4-BE49-F238E27FC236}">
                <a16:creationId xmlns="" xmlns:a16="http://schemas.microsoft.com/office/drawing/2014/main" xmlns:lc="http://schemas.openxmlformats.org/drawingml/2006/lockedCanva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
        <p:nvSpPr>
          <p:cNvPr id="7" name="Rectangle 6"/>
          <p:cNvSpPr/>
          <p:nvPr/>
        </p:nvSpPr>
        <p:spPr>
          <a:xfrm>
            <a:off x="3151401" y="4038600"/>
            <a:ext cx="5254965" cy="461665"/>
          </a:xfrm>
          <a:prstGeom prst="rect">
            <a:avLst/>
          </a:prstGeom>
        </p:spPr>
        <p:txBody>
          <a:bodyPr wrap="none">
            <a:spAutoFit/>
          </a:bodyPr>
          <a:lstStyle/>
          <a:p>
            <a:r>
              <a:rPr lang="en-IN" sz="2400" dirty="0" smtClean="0">
                <a:latin typeface="Cambria" panose="02040503050406030204" pitchFamily="18" charset="0"/>
              </a:rPr>
              <a:t>Presented By- </a:t>
            </a:r>
            <a:r>
              <a:rPr lang="en-IN" sz="2400" dirty="0" err="1" smtClean="0">
                <a:latin typeface="Cambria" panose="02040503050406030204" pitchFamily="18" charset="0"/>
              </a:rPr>
              <a:t>Dr</a:t>
            </a:r>
            <a:r>
              <a:rPr lang="en-IN" sz="2400" dirty="0" err="1">
                <a:latin typeface="Cambria" panose="02040503050406030204" pitchFamily="18" charset="0"/>
              </a:rPr>
              <a:t>.</a:t>
            </a:r>
            <a:r>
              <a:rPr lang="en-IN" sz="2400" dirty="0">
                <a:latin typeface="Cambria" panose="02040503050406030204" pitchFamily="18" charset="0"/>
              </a:rPr>
              <a:t> Mahendra  Kr. </a:t>
            </a:r>
            <a:r>
              <a:rPr lang="en-IN" sz="2400" dirty="0" err="1">
                <a:latin typeface="Cambria" panose="02040503050406030204" pitchFamily="18" charset="0"/>
              </a:rPr>
              <a:t>Yadav</a:t>
            </a:r>
            <a:r>
              <a:rPr lang="en-IN" sz="2400" dirty="0">
                <a:latin typeface="Cambria" panose="02040503050406030204" pitchFamily="18" charset="0"/>
              </a:rPr>
              <a:t> </a:t>
            </a:r>
          </a:p>
        </p:txBody>
      </p:sp>
    </p:spTree>
    <p:extLst>
      <p:ext uri="{BB962C8B-B14F-4D97-AF65-F5344CB8AC3E}">
        <p14:creationId xmlns:p14="http://schemas.microsoft.com/office/powerpoint/2010/main" val="10734849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 xmlns:a16="http://schemas.microsoft.com/office/drawing/2014/main" id="{F6F3548C-D676-77BD-B75D-A828238179F1}"/>
              </a:ext>
            </a:extLst>
          </p:cNvPr>
          <p:cNvPicPr>
            <a:picLocks noChangeAspect="1"/>
          </p:cNvPicPr>
          <p:nvPr/>
        </p:nvPicPr>
        <p:blipFill>
          <a:blip r:embed="rId2"/>
          <a:stretch>
            <a:fillRect/>
          </a:stretch>
        </p:blipFill>
        <p:spPr>
          <a:xfrm>
            <a:off x="7644060" y="0"/>
            <a:ext cx="1499939" cy="755334"/>
          </a:xfrm>
          <a:prstGeom prst="rect">
            <a:avLst/>
          </a:prstGeom>
        </p:spPr>
      </p:pic>
      <p:sp>
        <p:nvSpPr>
          <p:cNvPr id="2" name="Rectangle 1"/>
          <p:cNvSpPr/>
          <p:nvPr/>
        </p:nvSpPr>
        <p:spPr>
          <a:xfrm>
            <a:off x="134814" y="377667"/>
            <a:ext cx="8991600" cy="5170646"/>
          </a:xfrm>
          <a:prstGeom prst="rect">
            <a:avLst/>
          </a:prstGeom>
        </p:spPr>
        <p:txBody>
          <a:bodyPr wrap="square">
            <a:sp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Grading of </a:t>
            </a:r>
            <a:r>
              <a:rPr lang="en-US" sz="2000" b="1" dirty="0" smtClean="0">
                <a:latin typeface="Times New Roman" panose="02020603050405020304" pitchFamily="18" charset="0"/>
                <a:cs typeface="Times New Roman" panose="02020603050405020304" pitchFamily="18" charset="0"/>
              </a:rPr>
              <a:t>roots:</a:t>
            </a:r>
          </a:p>
          <a:p>
            <a:pPr algn="just">
              <a:lnSpc>
                <a:spcPct val="150000"/>
              </a:lnSpc>
            </a:pPr>
            <a:r>
              <a:rPr lang="en-US" sz="2000" b="1"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The dried roots are beaten with a club to remove adhering soil and to break off thin, brittle, lateral rootlets. Lateral branches, root crown and stem remain are carefully trimmed with a knife. Root pieces are then sorted out into following grades. </a:t>
            </a:r>
            <a:endParaRPr lang="en-US" sz="2000" dirty="0" smtClean="0">
              <a:latin typeface="Times New Roman" panose="02020603050405020304" pitchFamily="18" charset="0"/>
              <a:cs typeface="Times New Roman" panose="02020603050405020304" pitchFamily="18" charset="0"/>
            </a:endParaRPr>
          </a:p>
          <a:p>
            <a:pPr algn="just">
              <a:lnSpc>
                <a:spcPct val="150000"/>
              </a:lnSpc>
            </a:pPr>
            <a:endParaRPr lang="en-US" sz="2000" dirty="0" smtClean="0">
              <a:latin typeface="Times New Roman" panose="02020603050405020304" pitchFamily="18" charset="0"/>
              <a:cs typeface="Times New Roman" panose="02020603050405020304" pitchFamily="18" charset="0"/>
            </a:endParaRPr>
          </a:p>
          <a:p>
            <a:pPr marL="457200" indent="-457200" algn="just">
              <a:lnSpc>
                <a:spcPct val="150000"/>
              </a:lnSpc>
              <a:buAutoNum type="arabicPeriod"/>
            </a:pPr>
            <a:r>
              <a:rPr lang="en-US" sz="2000" dirty="0" smtClean="0">
                <a:latin typeface="Times New Roman" panose="02020603050405020304" pitchFamily="18" charset="0"/>
                <a:cs typeface="Times New Roman" panose="02020603050405020304" pitchFamily="18" charset="0"/>
              </a:rPr>
              <a:t>"</a:t>
            </a:r>
            <a:r>
              <a:rPr lang="en-US" sz="2000" dirty="0">
                <a:latin typeface="Times New Roman" panose="02020603050405020304" pitchFamily="18" charset="0"/>
                <a:cs typeface="Times New Roman" panose="02020603050405020304" pitchFamily="18" charset="0"/>
              </a:rPr>
              <a:t>A” grade root - root length up to 7 cm and thickness 1.0-1.5 cm, solid and bright white</a:t>
            </a:r>
            <a:r>
              <a:rPr lang="en-US" sz="2000" dirty="0" smtClean="0">
                <a:latin typeface="Times New Roman" panose="02020603050405020304" pitchFamily="18" charset="0"/>
                <a:cs typeface="Times New Roman" panose="02020603050405020304" pitchFamily="18" charset="0"/>
              </a:rPr>
              <a:t>.</a:t>
            </a:r>
          </a:p>
          <a:p>
            <a:pPr marL="457200" indent="-457200" algn="just">
              <a:lnSpc>
                <a:spcPct val="150000"/>
              </a:lnSpc>
              <a:buAutoNum type="arabicPeriod"/>
            </a:pPr>
            <a:r>
              <a:rPr lang="en-US" sz="2000" dirty="0" smtClean="0"/>
              <a:t> </a:t>
            </a:r>
            <a:r>
              <a:rPr lang="en-US" sz="2000" dirty="0"/>
              <a:t>" B "grade root - root length 5 cm and thickness are 1.0 - 1.5 cm bright white. </a:t>
            </a:r>
          </a:p>
          <a:p>
            <a:pPr marL="457200" indent="-457200" algn="just">
              <a:lnSpc>
                <a:spcPct val="150000"/>
              </a:lnSpc>
              <a:buAutoNum type="arabicPeriod"/>
            </a:pPr>
            <a:r>
              <a:rPr lang="en-US" sz="2000" dirty="0" smtClean="0"/>
              <a:t> </a:t>
            </a:r>
            <a:r>
              <a:rPr lang="en-US" sz="2000" dirty="0"/>
              <a:t>'C' grade root - the root length is 3-4 cm and thickness is less than 1 cm solid joints. </a:t>
            </a:r>
          </a:p>
          <a:p>
            <a:pPr marL="457200" indent="-457200" algn="just">
              <a:lnSpc>
                <a:spcPct val="150000"/>
              </a:lnSpc>
              <a:buAutoNum type="arabicPeriod"/>
            </a:pPr>
            <a:r>
              <a:rPr lang="en-US" sz="2000" dirty="0" smtClean="0"/>
              <a:t> </a:t>
            </a:r>
            <a:r>
              <a:rPr lang="en-US" sz="2000" dirty="0"/>
              <a:t>Low grade root - are small pieces of root cut from 50-75 kg seeds.</a:t>
            </a:r>
            <a:endParaRPr lang="en-US" sz="2000" dirty="0">
              <a:latin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Tree>
    <p:extLst>
      <p:ext uri="{BB962C8B-B14F-4D97-AF65-F5344CB8AC3E}">
        <p14:creationId xmlns:p14="http://schemas.microsoft.com/office/powerpoint/2010/main" val="10920132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F6F3548C-D676-77BD-B75D-A828238179F1}"/>
              </a:ext>
            </a:extLst>
          </p:cNvPr>
          <p:cNvPicPr>
            <a:picLocks noChangeAspect="1"/>
          </p:cNvPicPr>
          <p:nvPr/>
        </p:nvPicPr>
        <p:blipFill>
          <a:blip r:embed="rId2"/>
          <a:stretch>
            <a:fillRect/>
          </a:stretch>
        </p:blipFill>
        <p:spPr>
          <a:xfrm>
            <a:off x="8382000" y="0"/>
            <a:ext cx="761999" cy="304800"/>
          </a:xfrm>
          <a:prstGeom prst="rect">
            <a:avLst/>
          </a:prstGeom>
        </p:spPr>
      </p:pic>
      <p:sp>
        <p:nvSpPr>
          <p:cNvPr id="2" name="Rectangle 1"/>
          <p:cNvSpPr/>
          <p:nvPr/>
        </p:nvSpPr>
        <p:spPr>
          <a:xfrm>
            <a:off x="76200" y="474345"/>
            <a:ext cx="8839200" cy="4708981"/>
          </a:xfrm>
          <a:prstGeom prst="rect">
            <a:avLst/>
          </a:prstGeom>
        </p:spPr>
        <p:txBody>
          <a:bodyPr wrap="square">
            <a:spAutoFit/>
          </a:bodyPr>
          <a:lstStyle/>
          <a:p>
            <a:pPr algn="just">
              <a:lnSpc>
                <a:spcPct val="150000"/>
              </a:lnSpc>
            </a:pPr>
            <a:r>
              <a:rPr lang="en-US" sz="2000" b="1" dirty="0" smtClean="0">
                <a:latin typeface="Times New Roman" panose="02020603050405020304" pitchFamily="18" charset="0"/>
                <a:cs typeface="Times New Roman" panose="02020603050405020304" pitchFamily="18" charset="0"/>
              </a:rPr>
              <a:t>Yield:</a:t>
            </a:r>
          </a:p>
          <a:p>
            <a:pPr algn="just">
              <a:lnSpc>
                <a:spcPct val="150000"/>
              </a:lnSpc>
            </a:pP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The yield of the </a:t>
            </a:r>
            <a:r>
              <a:rPr lang="en-US" sz="2000" dirty="0" err="1">
                <a:latin typeface="Times New Roman" panose="02020603050405020304" pitchFamily="18" charset="0"/>
                <a:cs typeface="Times New Roman" panose="02020603050405020304" pitchFamily="18" charset="0"/>
              </a:rPr>
              <a:t>Ashwagandha</a:t>
            </a:r>
            <a:r>
              <a:rPr lang="en-US" sz="2000" dirty="0">
                <a:latin typeface="Times New Roman" panose="02020603050405020304" pitchFamily="18" charset="0"/>
                <a:cs typeface="Times New Roman" panose="02020603050405020304" pitchFamily="18" charset="0"/>
              </a:rPr>
              <a:t> crop depends on soil fertility, irrigation, and farm management practices. We can obtain about 6 to 8 q of roots and 50 kg of seeds from one hectare land. </a:t>
            </a:r>
            <a:endParaRPr lang="en-US" sz="2000" dirty="0" smtClean="0">
              <a:latin typeface="Times New Roman" panose="02020603050405020304" pitchFamily="18" charset="0"/>
              <a:cs typeface="Times New Roman" panose="02020603050405020304" pitchFamily="18" charset="0"/>
            </a:endParaRPr>
          </a:p>
          <a:p>
            <a:pPr algn="just">
              <a:lnSpc>
                <a:spcPct val="150000"/>
              </a:lnSpc>
            </a:pPr>
            <a:endParaRPr lang="en-US" sz="2000" dirty="0" smtClean="0">
              <a:latin typeface="Times New Roman" panose="02020603050405020304" pitchFamily="18" charset="0"/>
              <a:cs typeface="Times New Roman" panose="02020603050405020304" pitchFamily="18" charset="0"/>
            </a:endParaRPr>
          </a:p>
          <a:p>
            <a:pPr algn="just">
              <a:lnSpc>
                <a:spcPct val="150000"/>
              </a:lnSpc>
            </a:pPr>
            <a:r>
              <a:rPr lang="en-US" sz="2000" b="1" dirty="0" smtClean="0">
                <a:latin typeface="Times New Roman" panose="02020603050405020304" pitchFamily="18" charset="0"/>
                <a:cs typeface="Times New Roman" panose="02020603050405020304" pitchFamily="18" charset="0"/>
              </a:rPr>
              <a:t>Value addition:</a:t>
            </a:r>
          </a:p>
          <a:p>
            <a:pPr algn="just">
              <a:lnSpc>
                <a:spcPct val="150000"/>
              </a:lnSpc>
            </a:pPr>
            <a:r>
              <a:rPr lang="en-US" sz="2000" b="1"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Value added products from </a:t>
            </a:r>
            <a:r>
              <a:rPr lang="en-US" sz="2000" dirty="0" err="1">
                <a:latin typeface="Times New Roman" panose="02020603050405020304" pitchFamily="18" charset="0"/>
                <a:cs typeface="Times New Roman" panose="02020603050405020304" pitchFamily="18" charset="0"/>
              </a:rPr>
              <a:t>Ashwagandha</a:t>
            </a:r>
            <a:r>
              <a:rPr lang="en-US" sz="2000" dirty="0">
                <a:latin typeface="Times New Roman" panose="02020603050405020304" pitchFamily="18" charset="0"/>
                <a:cs typeface="Times New Roman" panose="02020603050405020304" pitchFamily="18" charset="0"/>
              </a:rPr>
              <a:t> include root powder, capsules, root extract, herbal beer etc. in addition to the traditional drugs made from this plant. Health drinks, herbal tea, functional foods, </a:t>
            </a:r>
            <a:r>
              <a:rPr lang="en-US" sz="2000" dirty="0" err="1">
                <a:latin typeface="Times New Roman" panose="02020603050405020304" pitchFamily="18" charset="0"/>
                <a:cs typeface="Times New Roman" panose="02020603050405020304" pitchFamily="18" charset="0"/>
              </a:rPr>
              <a:t>nutraceuticals</a:t>
            </a:r>
            <a:r>
              <a:rPr lang="en-US" sz="2000" dirty="0">
                <a:latin typeface="Times New Roman" panose="02020603050405020304" pitchFamily="18" charset="0"/>
                <a:cs typeface="Times New Roman" panose="02020603050405020304" pitchFamily="18" charset="0"/>
              </a:rPr>
              <a:t> and </a:t>
            </a:r>
            <a:r>
              <a:rPr lang="en-US" sz="2000" dirty="0" err="1">
                <a:latin typeface="Times New Roman" panose="02020603050405020304" pitchFamily="18" charset="0"/>
                <a:cs typeface="Times New Roman" panose="02020603050405020304" pitchFamily="18" charset="0"/>
              </a:rPr>
              <a:t>cosmeceuticals</a:t>
            </a:r>
            <a:r>
              <a:rPr lang="en-US" sz="2000" dirty="0">
                <a:latin typeface="Times New Roman" panose="02020603050405020304" pitchFamily="18" charset="0"/>
                <a:cs typeface="Times New Roman" panose="02020603050405020304" pitchFamily="18" charset="0"/>
              </a:rPr>
              <a:t> are some of the value-added products on which enterprises can be set up. </a:t>
            </a:r>
          </a:p>
        </p:txBody>
      </p:sp>
      <p:sp>
        <p:nvSpPr>
          <p:cNvPr id="6" name="Rectangle 5">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Tree>
    <p:extLst>
      <p:ext uri="{BB962C8B-B14F-4D97-AF65-F5344CB8AC3E}">
        <p14:creationId xmlns:p14="http://schemas.microsoft.com/office/powerpoint/2010/main" val="3664952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328746"/>
            <a:ext cx="9143999" cy="6494085"/>
          </a:xfrm>
          <a:prstGeom prst="rect">
            <a:avLst/>
          </a:prstGeom>
        </p:spPr>
        <p:txBody>
          <a:bodyPr wrap="square">
            <a:spAutoFit/>
          </a:bodyPr>
          <a:lstStyle/>
          <a:p>
            <a:pPr marL="342900" indent="-342900" algn="just">
              <a:lnSpc>
                <a:spcPct val="150000"/>
              </a:lnSpc>
              <a:buFont typeface="Wingdings" panose="05000000000000000000" pitchFamily="2" charset="2"/>
              <a:buChar char="Ø"/>
            </a:pPr>
            <a:r>
              <a:rPr lang="en-US" sz="2400" dirty="0" smtClean="0">
                <a:latin typeface="Cambria" panose="02040503050406030204" pitchFamily="18" charset="0"/>
              </a:rPr>
              <a:t>Identify </a:t>
            </a:r>
            <a:r>
              <a:rPr lang="en-US" sz="2400" dirty="0">
                <a:latin typeface="Cambria" panose="02040503050406030204" pitchFamily="18" charset="0"/>
              </a:rPr>
              <a:t>different types of ornamental and medicinal crops. </a:t>
            </a:r>
          </a:p>
          <a:p>
            <a:pPr marL="342900" indent="-342900" algn="just">
              <a:lnSpc>
                <a:spcPct val="150000"/>
              </a:lnSpc>
              <a:buFont typeface="Wingdings" panose="05000000000000000000" pitchFamily="2" charset="2"/>
              <a:buChar char="Ø"/>
            </a:pPr>
            <a:r>
              <a:rPr lang="en-US" sz="2400" dirty="0" smtClean="0">
                <a:latin typeface="Cambria" panose="02040503050406030204" pitchFamily="18" charset="0"/>
              </a:rPr>
              <a:t>Examine </a:t>
            </a:r>
            <a:r>
              <a:rPr lang="en-US" sz="2400" dirty="0">
                <a:latin typeface="Cambria" panose="02040503050406030204" pitchFamily="18" charset="0"/>
              </a:rPr>
              <a:t>various principles of landscaping, uses of landscape trees, shrubs and climbers, production technology of important ornamental crops, etc. </a:t>
            </a:r>
          </a:p>
          <a:p>
            <a:pPr marL="342900" indent="-342900" algn="just">
              <a:lnSpc>
                <a:spcPct val="150000"/>
              </a:lnSpc>
              <a:buFont typeface="Wingdings" panose="05000000000000000000" pitchFamily="2" charset="2"/>
              <a:buChar char="Ø"/>
            </a:pPr>
            <a:r>
              <a:rPr lang="en-US" sz="2400" dirty="0" smtClean="0">
                <a:latin typeface="Cambria" panose="02040503050406030204" pitchFamily="18" charset="0"/>
              </a:rPr>
              <a:t>Determine </a:t>
            </a:r>
            <a:r>
              <a:rPr lang="en-US" sz="2400" dirty="0">
                <a:latin typeface="Cambria" panose="02040503050406030204" pitchFamily="18" charset="0"/>
              </a:rPr>
              <a:t>about Demonstrate various Package of practices for loose flowers and their transportation, storage house and required condition for cut and loose flower. </a:t>
            </a:r>
          </a:p>
          <a:p>
            <a:pPr marL="342900" indent="-342900" algn="just">
              <a:lnSpc>
                <a:spcPct val="150000"/>
              </a:lnSpc>
              <a:buFont typeface="Wingdings" panose="05000000000000000000" pitchFamily="2" charset="2"/>
              <a:buChar char="Ø"/>
            </a:pPr>
            <a:r>
              <a:rPr lang="en-US" sz="2400" dirty="0" smtClean="0">
                <a:latin typeface="Cambria" panose="02040503050406030204" pitchFamily="18" charset="0"/>
              </a:rPr>
              <a:t>Construct </a:t>
            </a:r>
            <a:r>
              <a:rPr lang="en-US" sz="2400" dirty="0">
                <a:latin typeface="Cambria" panose="02040503050406030204" pitchFamily="18" charset="0"/>
              </a:rPr>
              <a:t>about the various problems with the production technology of medicinal and aromatic plants. </a:t>
            </a:r>
          </a:p>
          <a:p>
            <a:pPr marL="342900" indent="-342900" algn="just">
              <a:lnSpc>
                <a:spcPct val="150000"/>
              </a:lnSpc>
              <a:buFont typeface="Wingdings" panose="05000000000000000000" pitchFamily="2" charset="2"/>
              <a:buChar char="Ø"/>
            </a:pPr>
            <a:r>
              <a:rPr lang="en-US" sz="2400" dirty="0" smtClean="0">
                <a:latin typeface="Cambria" panose="02040503050406030204" pitchFamily="18" charset="0"/>
              </a:rPr>
              <a:t>Importance </a:t>
            </a:r>
            <a:r>
              <a:rPr lang="en-US" sz="2400" dirty="0">
                <a:latin typeface="Cambria" panose="02040503050406030204" pitchFamily="18" charset="0"/>
              </a:rPr>
              <a:t>of Processing and value addition in ornamental crops and MAPs produce. </a:t>
            </a:r>
          </a:p>
          <a:p>
            <a:r>
              <a:rPr lang="en-US" sz="2000" dirty="0"/>
              <a:t>	</a:t>
            </a:r>
          </a:p>
        </p:txBody>
      </p:sp>
      <p:sp>
        <p:nvSpPr>
          <p:cNvPr id="6" name="Rectangle 5"/>
          <p:cNvSpPr/>
          <p:nvPr/>
        </p:nvSpPr>
        <p:spPr>
          <a:xfrm>
            <a:off x="1219200" y="-13381"/>
            <a:ext cx="4572000" cy="523220"/>
          </a:xfrm>
          <a:prstGeom prst="rect">
            <a:avLst/>
          </a:prstGeom>
        </p:spPr>
        <p:txBody>
          <a:bodyPr>
            <a:spAutoFit/>
          </a:bodyPr>
          <a:lstStyle/>
          <a:p>
            <a:pPr algn="ctr"/>
            <a:r>
              <a:rPr lang="en-US" sz="2800" b="1" dirty="0" smtClean="0">
                <a:solidFill>
                  <a:srgbClr val="000000"/>
                </a:solidFill>
                <a:latin typeface="Cambria" panose="02040503050406030204" pitchFamily="18" charset="0"/>
              </a:rPr>
              <a:t>Course Objectives </a:t>
            </a:r>
            <a:endParaRPr lang="en-US" sz="2800" dirty="0"/>
          </a:p>
        </p:txBody>
      </p:sp>
      <p:pic>
        <p:nvPicPr>
          <p:cNvPr id="7" name="Picture 6">
            <a:extLst>
              <a:ext uri="{FF2B5EF4-FFF2-40B4-BE49-F238E27FC236}">
                <a16:creationId xmlns:a16="http://schemas.microsoft.com/office/drawing/2014/main" xmlns="" id="{F6F3548C-D676-77BD-B75D-A828238179F1}"/>
              </a:ext>
            </a:extLst>
          </p:cNvPr>
          <p:cNvPicPr>
            <a:picLocks noChangeAspect="1"/>
          </p:cNvPicPr>
          <p:nvPr/>
        </p:nvPicPr>
        <p:blipFill>
          <a:blip r:embed="rId2"/>
          <a:stretch>
            <a:fillRect/>
          </a:stretch>
        </p:blipFill>
        <p:spPr>
          <a:xfrm>
            <a:off x="7644060" y="0"/>
            <a:ext cx="1499939" cy="509839"/>
          </a:xfrm>
          <a:prstGeom prst="rect">
            <a:avLst/>
          </a:prstGeom>
        </p:spPr>
      </p:pic>
      <p:sp>
        <p:nvSpPr>
          <p:cNvPr id="8" name="Rectangle 7">
            <a:extLst>
              <a:ext uri="{FF2B5EF4-FFF2-40B4-BE49-F238E27FC236}">
                <a16:creationId xmlns="" xmlns:a16="http://schemas.microsoft.com/office/drawing/2014/main" xmlns:lc="http://schemas.openxmlformats.org/drawingml/2006/lockedCanvas" id="{3D43E2BD-1071-FF5A-8975-867F6BD672F3}"/>
              </a:ext>
            </a:extLst>
          </p:cNvPr>
          <p:cNvSpPr/>
          <p:nvPr/>
        </p:nvSpPr>
        <p:spPr>
          <a:xfrm flipH="1">
            <a:off x="-2" y="6400800"/>
            <a:ext cx="9143999" cy="4572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Tree>
    <p:extLst>
      <p:ext uri="{BB962C8B-B14F-4D97-AF65-F5344CB8AC3E}">
        <p14:creationId xmlns:p14="http://schemas.microsoft.com/office/powerpoint/2010/main" val="818903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 xmlns:a16="http://schemas.microsoft.com/office/drawing/2014/main" id="{F6F3548C-D676-77BD-B75D-A828238179F1}"/>
              </a:ext>
            </a:extLst>
          </p:cNvPr>
          <p:cNvPicPr>
            <a:picLocks noChangeAspect="1"/>
          </p:cNvPicPr>
          <p:nvPr/>
        </p:nvPicPr>
        <p:blipFill>
          <a:blip r:embed="rId3"/>
          <a:stretch>
            <a:fillRect/>
          </a:stretch>
        </p:blipFill>
        <p:spPr>
          <a:xfrm>
            <a:off x="7644060" y="0"/>
            <a:ext cx="1499939" cy="755334"/>
          </a:xfrm>
          <a:prstGeom prst="rect">
            <a:avLst/>
          </a:prstGeom>
        </p:spPr>
      </p:pic>
      <p:sp>
        <p:nvSpPr>
          <p:cNvPr id="2" name="Rectangle 1"/>
          <p:cNvSpPr/>
          <p:nvPr/>
        </p:nvSpPr>
        <p:spPr>
          <a:xfrm>
            <a:off x="-1" y="1319475"/>
            <a:ext cx="9143999" cy="523220"/>
          </a:xfrm>
          <a:prstGeom prst="rect">
            <a:avLst/>
          </a:prstGeom>
          <a:solidFill>
            <a:srgbClr val="FF0000"/>
          </a:solidFill>
        </p:spPr>
        <p:txBody>
          <a:bodyPr wrap="square">
            <a:spAutoFit/>
          </a:bodyPr>
          <a:lstStyle/>
          <a:p>
            <a:pPr algn="ctr"/>
            <a:r>
              <a:rPr lang="en-US" sz="2800" b="1" dirty="0">
                <a:solidFill>
                  <a:schemeClr val="bg1"/>
                </a:solidFill>
                <a:latin typeface="Cambria" panose="02040503050406030204" pitchFamily="18" charset="0"/>
              </a:rPr>
              <a:t>Production technology of </a:t>
            </a:r>
            <a:r>
              <a:rPr lang="en-US" sz="2800" b="1" dirty="0" err="1">
                <a:solidFill>
                  <a:schemeClr val="bg1"/>
                </a:solidFill>
                <a:latin typeface="Cambria" panose="02040503050406030204" pitchFamily="18" charset="0"/>
              </a:rPr>
              <a:t>ashwagandha</a:t>
            </a:r>
            <a:endParaRPr lang="en-US" sz="2800" dirty="0">
              <a:solidFill>
                <a:srgbClr val="000000"/>
              </a:solidFill>
              <a:latin typeface="Cambria" panose="02040503050406030204" pitchFamily="18" charset="0"/>
            </a:endParaRPr>
          </a:p>
        </p:txBody>
      </p:sp>
      <p:sp>
        <p:nvSpPr>
          <p:cNvPr id="9" name="Rectangle 8">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Tree>
    <p:extLst>
      <p:ext uri="{BB962C8B-B14F-4D97-AF65-F5344CB8AC3E}">
        <p14:creationId xmlns:p14="http://schemas.microsoft.com/office/powerpoint/2010/main" val="712595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 xmlns:a16="http://schemas.microsoft.com/office/drawing/2014/main" id="{F6F3548C-D676-77BD-B75D-A828238179F1}"/>
              </a:ext>
            </a:extLst>
          </p:cNvPr>
          <p:cNvPicPr>
            <a:picLocks noChangeAspect="1"/>
          </p:cNvPicPr>
          <p:nvPr/>
        </p:nvPicPr>
        <p:blipFill>
          <a:blip r:embed="rId2"/>
          <a:stretch>
            <a:fillRect/>
          </a:stretch>
        </p:blipFill>
        <p:spPr>
          <a:xfrm>
            <a:off x="7848600" y="0"/>
            <a:ext cx="1295399" cy="304800"/>
          </a:xfrm>
          <a:prstGeom prst="rect">
            <a:avLst/>
          </a:prstGeom>
        </p:spPr>
      </p:pic>
      <p:sp>
        <p:nvSpPr>
          <p:cNvPr id="8" name="Rectangle 7">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
        <p:nvSpPr>
          <p:cNvPr id="2" name="Rectangle 1"/>
          <p:cNvSpPr/>
          <p:nvPr/>
        </p:nvSpPr>
        <p:spPr>
          <a:xfrm>
            <a:off x="914400" y="1356651"/>
            <a:ext cx="5257799" cy="1477328"/>
          </a:xfrm>
          <a:prstGeom prst="rect">
            <a:avLst/>
          </a:prstGeom>
        </p:spPr>
        <p:txBody>
          <a:bodyPr wrap="square">
            <a:spAutoFit/>
          </a:bodyPr>
          <a:lstStyle/>
          <a:p>
            <a:pPr algn="just">
              <a:lnSpc>
                <a:spcPct val="150000"/>
              </a:lnSpc>
            </a:pPr>
            <a:r>
              <a:rPr lang="en-US" sz="2000" dirty="0">
                <a:latin typeface="Times New Roman" panose="02020603050405020304" pitchFamily="18" charset="0"/>
                <a:cs typeface="Times New Roman" panose="02020603050405020304" pitchFamily="18" charset="0"/>
              </a:rPr>
              <a:t>Botanical </a:t>
            </a:r>
            <a:r>
              <a:rPr lang="en-US" sz="2000" dirty="0" smtClean="0">
                <a:latin typeface="Times New Roman" panose="02020603050405020304" pitchFamily="18" charset="0"/>
                <a:cs typeface="Times New Roman" panose="02020603050405020304" pitchFamily="18" charset="0"/>
              </a:rPr>
              <a:t>name             : </a:t>
            </a:r>
            <a:r>
              <a:rPr lang="en-US" sz="2000" i="1" dirty="0" err="1">
                <a:latin typeface="Times New Roman" panose="02020603050405020304" pitchFamily="18" charset="0"/>
                <a:cs typeface="Times New Roman" panose="02020603050405020304" pitchFamily="18" charset="0"/>
              </a:rPr>
              <a:t>Withania</a:t>
            </a:r>
            <a:r>
              <a:rPr lang="en-US" sz="2000" i="1" dirty="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Somnifera</a:t>
            </a:r>
            <a:endParaRPr lang="en-US" sz="2000" i="1" dirty="0" smtClean="0">
              <a:latin typeface="Times New Roman" panose="02020603050405020304" pitchFamily="18" charset="0"/>
              <a:cs typeface="Times New Roman" panose="02020603050405020304" pitchFamily="18" charset="0"/>
            </a:endParaRPr>
          </a:p>
          <a:p>
            <a:pPr algn="just">
              <a:lnSpc>
                <a:spcPct val="150000"/>
              </a:lnSpc>
            </a:pPr>
            <a:r>
              <a:rPr lang="en-US" sz="2000" dirty="0" smtClean="0">
                <a:latin typeface="Times New Roman" panose="02020603050405020304" pitchFamily="18" charset="0"/>
                <a:cs typeface="Times New Roman" panose="02020603050405020304" pitchFamily="18" charset="0"/>
              </a:rPr>
              <a:t>Family                           : </a:t>
            </a:r>
            <a:r>
              <a:rPr lang="en-US" sz="2000" dirty="0" err="1" smtClean="0">
                <a:latin typeface="Times New Roman" panose="02020603050405020304" pitchFamily="18" charset="0"/>
                <a:cs typeface="Times New Roman" panose="02020603050405020304" pitchFamily="18" charset="0"/>
              </a:rPr>
              <a:t>solanaceae</a:t>
            </a:r>
            <a:endParaRPr lang="en-US" sz="2000" dirty="0" smtClean="0">
              <a:latin typeface="Times New Roman" panose="02020603050405020304" pitchFamily="18" charset="0"/>
              <a:cs typeface="Times New Roman" panose="02020603050405020304" pitchFamily="18" charset="0"/>
            </a:endParaRPr>
          </a:p>
          <a:p>
            <a:pPr algn="just">
              <a:lnSpc>
                <a:spcPct val="150000"/>
              </a:lnSpc>
            </a:pPr>
            <a:r>
              <a:rPr lang="en-US" sz="2000" dirty="0" smtClean="0">
                <a:latin typeface="Times New Roman" panose="02020603050405020304" pitchFamily="18" charset="0"/>
                <a:cs typeface="Times New Roman" panose="02020603050405020304" pitchFamily="18" charset="0"/>
              </a:rPr>
              <a:t>Chromosome Number   :2n </a:t>
            </a:r>
            <a:r>
              <a:rPr lang="en-US" sz="2000" dirty="0">
                <a:latin typeface="Times New Roman" panose="02020603050405020304" pitchFamily="18" charset="0"/>
                <a:cs typeface="Times New Roman" panose="02020603050405020304" pitchFamily="18" charset="0"/>
              </a:rPr>
              <a:t>= 48.</a:t>
            </a:r>
          </a:p>
        </p:txBody>
      </p:sp>
      <p:sp>
        <p:nvSpPr>
          <p:cNvPr id="4" name="Rectangle 3"/>
          <p:cNvSpPr/>
          <p:nvPr/>
        </p:nvSpPr>
        <p:spPr>
          <a:xfrm>
            <a:off x="114301" y="3657600"/>
            <a:ext cx="8991598" cy="1754326"/>
          </a:xfrm>
          <a:prstGeom prst="rect">
            <a:avLst/>
          </a:prstGeom>
        </p:spPr>
        <p:txBody>
          <a:bodyPr wrap="square">
            <a:spAutoFit/>
          </a:bodyPr>
          <a:lstStyle/>
          <a:p>
            <a:pPr>
              <a:lnSpc>
                <a:spcPct val="150000"/>
              </a:lnSpc>
            </a:pPr>
            <a:r>
              <a:rPr lang="en-US" b="1" dirty="0"/>
              <a:t>Uses of </a:t>
            </a:r>
            <a:r>
              <a:rPr lang="en-US" b="1" dirty="0" err="1"/>
              <a:t>Ashwagandha</a:t>
            </a:r>
            <a:endParaRPr lang="en-US" b="1" dirty="0"/>
          </a:p>
          <a:p>
            <a:pPr algn="just">
              <a:lnSpc>
                <a:spcPct val="150000"/>
              </a:lnSpc>
            </a:pPr>
            <a:r>
              <a:rPr lang="en-US" dirty="0"/>
              <a:t>Are used in strength and enhancers, drug formulation, arthritis, tumors, </a:t>
            </a:r>
            <a:r>
              <a:rPr lang="en-US" dirty="0" smtClean="0"/>
              <a:t>cancer, antimicrobial</a:t>
            </a:r>
            <a:r>
              <a:rPr lang="en-US" dirty="0"/>
              <a:t>, </a:t>
            </a:r>
            <a:r>
              <a:rPr lang="en-US" dirty="0" err="1"/>
              <a:t>immunomodulatory</a:t>
            </a:r>
            <a:r>
              <a:rPr lang="en-US" dirty="0"/>
              <a:t>, antioxidant, anthelmintic, insomnia, weakness, </a:t>
            </a:r>
            <a:r>
              <a:rPr lang="en-US" dirty="0" smtClean="0"/>
              <a:t>ulcers, painful inflammation</a:t>
            </a:r>
            <a:r>
              <a:rPr lang="en-US" dirty="0"/>
              <a:t>, blood pressure sedative, stigmatization, white stains etc.</a:t>
            </a:r>
          </a:p>
        </p:txBody>
      </p:sp>
      <p:sp>
        <p:nvSpPr>
          <p:cNvPr id="5" name="Rectangle 4"/>
          <p:cNvSpPr/>
          <p:nvPr/>
        </p:nvSpPr>
        <p:spPr>
          <a:xfrm>
            <a:off x="114301" y="71365"/>
            <a:ext cx="7391400" cy="461665"/>
          </a:xfrm>
          <a:prstGeom prst="rect">
            <a:avLst/>
          </a:prstGeom>
          <a:solidFill>
            <a:srgbClr val="FFFF00"/>
          </a:solidFill>
        </p:spPr>
        <p:txBody>
          <a:bodyPr wrap="square">
            <a:spAutoFit/>
          </a:bodyPr>
          <a:lstStyle/>
          <a:p>
            <a:r>
              <a:rPr lang="en-US" sz="2000" dirty="0" smtClean="0">
                <a:solidFill>
                  <a:srgbClr val="000000"/>
                </a:solidFill>
                <a:latin typeface="Cambria" panose="02040503050406030204" pitchFamily="18" charset="0"/>
              </a:rPr>
              <a:t> </a:t>
            </a:r>
            <a:r>
              <a:rPr lang="en-US" sz="2400" b="1" dirty="0">
                <a:solidFill>
                  <a:srgbClr val="000000"/>
                </a:solidFill>
                <a:latin typeface="Times New Roman" panose="02020603050405020304" pitchFamily="18" charset="0"/>
                <a:cs typeface="Times New Roman" panose="02020603050405020304" pitchFamily="18" charset="0"/>
              </a:rPr>
              <a:t>Production technology of </a:t>
            </a:r>
            <a:r>
              <a:rPr lang="en-US" sz="2400" b="1" dirty="0" err="1" smtClean="0">
                <a:solidFill>
                  <a:srgbClr val="000000"/>
                </a:solidFill>
                <a:latin typeface="Times New Roman" panose="02020603050405020304" pitchFamily="18" charset="0"/>
                <a:cs typeface="Times New Roman" panose="02020603050405020304" pitchFamily="18" charset="0"/>
              </a:rPr>
              <a:t>ashwagandha</a:t>
            </a:r>
            <a:r>
              <a:rPr lang="en-US" dirty="0">
                <a:solidFill>
                  <a:srgbClr val="000000"/>
                </a:solidFill>
                <a:latin typeface="Cambria" panose="02040503050406030204" pitchFamily="18" charset="0"/>
              </a:rPr>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0"/>
            <a:ext cx="8991600" cy="6500306"/>
          </a:xfrm>
          <a:prstGeom prst="rect">
            <a:avLst/>
          </a:prstGeom>
        </p:spPr>
        <p:txBody>
          <a:bodyPr wrap="square">
            <a:spAutoFit/>
          </a:bodyPr>
          <a:lstStyle/>
          <a:p>
            <a:pPr>
              <a:lnSpc>
                <a:spcPct val="150000"/>
              </a:lnSpc>
            </a:pPr>
            <a:r>
              <a:rPr lang="en-US" sz="2000" b="1" dirty="0">
                <a:latin typeface="Times New Roman" panose="02020603050405020304" pitchFamily="18" charset="0"/>
                <a:cs typeface="Times New Roman" panose="02020603050405020304" pitchFamily="18" charset="0"/>
              </a:rPr>
              <a:t>Health Benefits of </a:t>
            </a:r>
            <a:r>
              <a:rPr lang="en-US" sz="2000" b="1" dirty="0" err="1">
                <a:latin typeface="Times New Roman" panose="02020603050405020304" pitchFamily="18" charset="0"/>
                <a:cs typeface="Times New Roman" panose="02020603050405020304" pitchFamily="18" charset="0"/>
              </a:rPr>
              <a:t>Ashwagandha</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 There are some health benefits of </a:t>
            </a:r>
            <a:r>
              <a:rPr lang="en-US" sz="2000" dirty="0" err="1" smtClean="0">
                <a:latin typeface="Times New Roman" panose="02020603050405020304" pitchFamily="18" charset="0"/>
                <a:cs typeface="Times New Roman" panose="02020603050405020304" pitchFamily="18" charset="0"/>
              </a:rPr>
              <a:t>Ashwagandha</a:t>
            </a:r>
            <a:r>
              <a:rPr lang="en-US" sz="2000" dirty="0" smtClean="0">
                <a:latin typeface="Times New Roman" panose="02020603050405020304" pitchFamily="18" charset="0"/>
                <a:cs typeface="Times New Roman" panose="02020603050405020304" pitchFamily="18" charset="0"/>
              </a:rPr>
              <a:t>-</a:t>
            </a:r>
          </a:p>
          <a:p>
            <a:pPr marL="342900" indent="-342900">
              <a:lnSpc>
                <a:spcPct val="15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Ashwagandha</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improves the </a:t>
            </a:r>
            <a:r>
              <a:rPr lang="en-US" sz="2000" dirty="0" smtClean="0">
                <a:latin typeface="Times New Roman" panose="02020603050405020304" pitchFamily="18" charset="0"/>
                <a:cs typeface="Times New Roman" panose="02020603050405020304" pitchFamily="18" charset="0"/>
              </a:rPr>
              <a:t>immune system</a:t>
            </a:r>
            <a:r>
              <a:rPr lang="en-US" sz="2000" dirty="0">
                <a:latin typeface="Times New Roman" panose="02020603050405020304" pitchFamily="18" charset="0"/>
                <a:cs typeface="Times New Roman" panose="02020603050405020304" pitchFamily="18" charset="0"/>
              </a:rPr>
              <a:t>. </a:t>
            </a:r>
            <a:endParaRPr lang="en-US" sz="2000" dirty="0" smtClean="0">
              <a:latin typeface="Times New Roman" panose="02020603050405020304" pitchFamily="18" charset="0"/>
              <a:cs typeface="Times New Roman" panose="02020603050405020304" pitchFamily="18" charset="0"/>
            </a:endParaRPr>
          </a:p>
          <a:p>
            <a:pPr marL="342900" indent="-342900">
              <a:lnSpc>
                <a:spcPct val="150000"/>
              </a:lnSpc>
              <a:buFont typeface="Wingdings" panose="05000000000000000000" pitchFamily="2" charset="2"/>
              <a:buChar char="Ø"/>
            </a:pPr>
            <a:r>
              <a:rPr lang="en-US" sz="2000" dirty="0" err="1" smtClean="0">
                <a:latin typeface="Times New Roman" panose="02020603050405020304" pitchFamily="18" charset="0"/>
                <a:cs typeface="Times New Roman" panose="02020603050405020304" pitchFamily="18" charset="0"/>
              </a:rPr>
              <a:t>Ashwagandha</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helps to control </a:t>
            </a:r>
            <a:r>
              <a:rPr lang="en-US" sz="2000" dirty="0" smtClean="0">
                <a:latin typeface="Times New Roman" panose="02020603050405020304" pitchFamily="18" charset="0"/>
                <a:cs typeface="Times New Roman" panose="02020603050405020304" pitchFamily="18" charset="0"/>
              </a:rPr>
              <a:t>cholesterol.</a:t>
            </a:r>
          </a:p>
          <a:p>
            <a:pPr marL="342900" indent="-342900">
              <a:lnSpc>
                <a:spcPct val="15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It is good for our hearts. </a:t>
            </a:r>
          </a:p>
          <a:p>
            <a:pPr marL="342900" indent="-342900">
              <a:lnSpc>
                <a:spcPct val="150000"/>
              </a:lnSpc>
              <a:buFont typeface="Wingdings" panose="05000000000000000000" pitchFamily="2" charset="2"/>
              <a:buChar char="Ø"/>
            </a:pPr>
            <a:r>
              <a:rPr lang="en-US" sz="2000" dirty="0" err="1" smtClean="0">
                <a:latin typeface="Times New Roman" panose="02020603050405020304" pitchFamily="18" charset="0"/>
                <a:cs typeface="Times New Roman" panose="02020603050405020304" pitchFamily="18" charset="0"/>
              </a:rPr>
              <a:t>Ashwagandha</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promotes wound </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healing. </a:t>
            </a:r>
            <a:endParaRPr lang="en-US" sz="2000" dirty="0" smtClean="0">
              <a:latin typeface="Times New Roman" panose="02020603050405020304" pitchFamily="18" charset="0"/>
              <a:cs typeface="Times New Roman" panose="02020603050405020304" pitchFamily="18" charset="0"/>
            </a:endParaRPr>
          </a:p>
          <a:p>
            <a:pPr marL="342900" indent="-342900">
              <a:lnSpc>
                <a:spcPct val="150000"/>
              </a:lnSpc>
              <a:buFont typeface="Wingdings" panose="05000000000000000000" pitchFamily="2" charset="2"/>
              <a:buChar char="Ø"/>
            </a:pPr>
            <a:r>
              <a:rPr lang="en-US" sz="2000" dirty="0" err="1" smtClean="0">
                <a:latin typeface="Times New Roman" panose="02020603050405020304" pitchFamily="18" charset="0"/>
                <a:cs typeface="Times New Roman" panose="02020603050405020304" pitchFamily="18" charset="0"/>
              </a:rPr>
              <a:t>Ashwagandha</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helps to reduce stress, </a:t>
            </a:r>
            <a:r>
              <a:rPr lang="en-US" sz="2000" dirty="0" smtClean="0">
                <a:latin typeface="Times New Roman" panose="02020603050405020304" pitchFamily="18" charset="0"/>
                <a:cs typeface="Times New Roman" panose="02020603050405020304" pitchFamily="18" charset="0"/>
              </a:rPr>
              <a:t>depression</a:t>
            </a:r>
            <a:r>
              <a:rPr lang="en-US" sz="2000" dirty="0">
                <a:latin typeface="Times New Roman" panose="02020603050405020304" pitchFamily="18" charset="0"/>
                <a:cs typeface="Times New Roman" panose="02020603050405020304" pitchFamily="18" charset="0"/>
              </a:rPr>
              <a:t>, and anxiety. </a:t>
            </a:r>
            <a:endParaRPr lang="en-US" sz="2000" dirty="0" smtClean="0">
              <a:latin typeface="Times New Roman" panose="02020603050405020304" pitchFamily="18" charset="0"/>
              <a:cs typeface="Times New Roman" panose="02020603050405020304" pitchFamily="18" charset="0"/>
            </a:endParaRPr>
          </a:p>
          <a:p>
            <a:pPr marL="342900" indent="-342900">
              <a:lnSpc>
                <a:spcPct val="15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It </a:t>
            </a:r>
            <a:r>
              <a:rPr lang="en-US" sz="2000" dirty="0">
                <a:latin typeface="Times New Roman" panose="02020603050405020304" pitchFamily="18" charset="0"/>
                <a:cs typeface="Times New Roman" panose="02020603050405020304" pitchFamily="18" charset="0"/>
              </a:rPr>
              <a:t>stimulates underactive thyroid. </a:t>
            </a:r>
          </a:p>
          <a:p>
            <a:pPr marL="342900" indent="-342900">
              <a:lnSpc>
                <a:spcPct val="15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It </a:t>
            </a:r>
            <a:r>
              <a:rPr lang="en-US" sz="2000" dirty="0">
                <a:latin typeface="Times New Roman" panose="02020603050405020304" pitchFamily="18" charset="0"/>
                <a:cs typeface="Times New Roman" panose="02020603050405020304" pitchFamily="18" charset="0"/>
              </a:rPr>
              <a:t>increases strength and muscle mass. </a:t>
            </a:r>
            <a:endParaRPr lang="en-US" sz="2000" dirty="0" smtClean="0">
              <a:latin typeface="Times New Roman" panose="02020603050405020304" pitchFamily="18" charset="0"/>
              <a:cs typeface="Times New Roman" panose="02020603050405020304" pitchFamily="18" charset="0"/>
            </a:endParaRPr>
          </a:p>
          <a:p>
            <a:pPr marL="342900" indent="-342900">
              <a:lnSpc>
                <a:spcPct val="15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It helps in reducing pain and swelling. </a:t>
            </a:r>
            <a:endParaRPr lang="en-US" sz="2000" dirty="0" smtClean="0">
              <a:latin typeface="Times New Roman" panose="02020603050405020304" pitchFamily="18" charset="0"/>
              <a:cs typeface="Times New Roman" panose="02020603050405020304" pitchFamily="18" charset="0"/>
            </a:endParaRPr>
          </a:p>
          <a:p>
            <a:pPr marL="342900" indent="-342900">
              <a:lnSpc>
                <a:spcPct val="15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It improves our memory power. </a:t>
            </a:r>
          </a:p>
          <a:p>
            <a:pPr marL="342900" indent="-342900">
              <a:lnSpc>
                <a:spcPct val="15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It </a:t>
            </a:r>
            <a:r>
              <a:rPr lang="en-US" sz="2000" dirty="0">
                <a:latin typeface="Times New Roman" panose="02020603050405020304" pitchFamily="18" charset="0"/>
                <a:cs typeface="Times New Roman" panose="02020603050405020304" pitchFamily="18" charset="0"/>
              </a:rPr>
              <a:t>is beneficial to both males and </a:t>
            </a:r>
            <a:r>
              <a:rPr lang="en-US" sz="2000" dirty="0" smtClean="0">
                <a:latin typeface="Times New Roman" panose="02020603050405020304" pitchFamily="18" charset="0"/>
                <a:cs typeface="Times New Roman" panose="02020603050405020304" pitchFamily="18" charset="0"/>
              </a:rPr>
              <a:t>females </a:t>
            </a:r>
            <a:r>
              <a:rPr lang="en-US" sz="2000" dirty="0">
                <a:latin typeface="Times New Roman" panose="02020603050405020304" pitchFamily="18" charset="0"/>
                <a:cs typeface="Times New Roman" panose="02020603050405020304" pitchFamily="18" charset="0"/>
              </a:rPr>
              <a:t>in their reproductive systems. </a:t>
            </a:r>
            <a:endParaRPr lang="en-US" sz="2000" dirty="0" smtClean="0">
              <a:latin typeface="Times New Roman" panose="02020603050405020304" pitchFamily="18" charset="0"/>
              <a:cs typeface="Times New Roman" panose="02020603050405020304" pitchFamily="18" charset="0"/>
            </a:endParaRPr>
          </a:p>
          <a:p>
            <a:pPr marL="342900" indent="-342900">
              <a:lnSpc>
                <a:spcPct val="15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It </a:t>
            </a:r>
            <a:r>
              <a:rPr lang="en-US" sz="2000" dirty="0">
                <a:latin typeface="Times New Roman" panose="02020603050405020304" pitchFamily="18" charset="0"/>
                <a:cs typeface="Times New Roman" panose="02020603050405020304" pitchFamily="18" charset="0"/>
              </a:rPr>
              <a:t>boots energy levels. </a:t>
            </a:r>
          </a:p>
          <a:p>
            <a:pPr marL="342900" indent="-342900">
              <a:lnSpc>
                <a:spcPct val="15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It </a:t>
            </a:r>
            <a:r>
              <a:rPr lang="en-US" sz="2000" dirty="0">
                <a:latin typeface="Times New Roman" panose="02020603050405020304" pitchFamily="18" charset="0"/>
                <a:cs typeface="Times New Roman" panose="02020603050405020304" pitchFamily="18" charset="0"/>
              </a:rPr>
              <a:t>is good for the eyes and joints. </a:t>
            </a:r>
            <a:endParaRPr lang="en-US" sz="2000" dirty="0" smtClean="0">
              <a:latin typeface="Times New Roman" panose="02020603050405020304" pitchFamily="18" charset="0"/>
              <a:cs typeface="Times New Roman" panose="02020603050405020304" pitchFamily="18" charset="0"/>
            </a:endParaRPr>
          </a:p>
          <a:p>
            <a:pPr marL="342900" indent="-342900">
              <a:lnSpc>
                <a:spcPct val="15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It prevents cancer cells from growing</a:t>
            </a:r>
          </a:p>
        </p:txBody>
      </p:sp>
      <p:sp>
        <p:nvSpPr>
          <p:cNvPr id="5" name="Rectangle 4">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1" y="6500306"/>
            <a:ext cx="9143999" cy="357694"/>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Tree>
    <p:extLst>
      <p:ext uri="{BB962C8B-B14F-4D97-AF65-F5344CB8AC3E}">
        <p14:creationId xmlns:p14="http://schemas.microsoft.com/office/powerpoint/2010/main" val="1809195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 xmlns:a16="http://schemas.microsoft.com/office/drawing/2014/main" id="{F6F3548C-D676-77BD-B75D-A828238179F1}"/>
              </a:ext>
            </a:extLst>
          </p:cNvPr>
          <p:cNvPicPr>
            <a:picLocks noChangeAspect="1"/>
          </p:cNvPicPr>
          <p:nvPr/>
        </p:nvPicPr>
        <p:blipFill>
          <a:blip r:embed="rId2"/>
          <a:stretch>
            <a:fillRect/>
          </a:stretch>
        </p:blipFill>
        <p:spPr>
          <a:xfrm>
            <a:off x="7644060" y="0"/>
            <a:ext cx="1499939" cy="755334"/>
          </a:xfrm>
          <a:prstGeom prst="rect">
            <a:avLst/>
          </a:prstGeom>
        </p:spPr>
      </p:pic>
      <p:sp>
        <p:nvSpPr>
          <p:cNvPr id="4" name="Rectangle 3"/>
          <p:cNvSpPr/>
          <p:nvPr/>
        </p:nvSpPr>
        <p:spPr>
          <a:xfrm>
            <a:off x="1" y="49238"/>
            <a:ext cx="9143999" cy="5940088"/>
          </a:xfrm>
          <a:prstGeom prst="rect">
            <a:avLst/>
          </a:prstGeom>
        </p:spPr>
        <p:txBody>
          <a:bodyPr wrap="square">
            <a:spAutoFit/>
          </a:bodyPr>
          <a:lstStyle/>
          <a:p>
            <a:endParaRPr lang="en-US" sz="2000" dirty="0"/>
          </a:p>
          <a:p>
            <a:pPr>
              <a:lnSpc>
                <a:spcPct val="150000"/>
              </a:lnSpc>
            </a:pPr>
            <a:r>
              <a:rPr lang="en-US" sz="2000" b="1" dirty="0">
                <a:latin typeface="Times New Roman" panose="02020603050405020304" pitchFamily="18" charset="0"/>
                <a:cs typeface="Times New Roman" panose="02020603050405020304" pitchFamily="18" charset="0"/>
              </a:rPr>
              <a:t>Climate </a:t>
            </a:r>
            <a:r>
              <a:rPr lang="en-US" sz="2000" b="1" dirty="0" smtClean="0">
                <a:latin typeface="Times New Roman" panose="02020603050405020304" pitchFamily="18" charset="0"/>
                <a:cs typeface="Times New Roman" panose="02020603050405020304" pitchFamily="18" charset="0"/>
              </a:rPr>
              <a:t>- </a:t>
            </a:r>
          </a:p>
          <a:p>
            <a:pPr>
              <a:lnSpc>
                <a:spcPct val="150000"/>
              </a:lnSpc>
            </a:pPr>
            <a:r>
              <a:rPr lang="en-US" sz="2000" dirty="0" smtClean="0">
                <a:latin typeface="Times New Roman" panose="02020603050405020304" pitchFamily="18" charset="0"/>
                <a:cs typeface="Times New Roman" panose="02020603050405020304" pitchFamily="18" charset="0"/>
              </a:rPr>
              <a:t>Tropical </a:t>
            </a:r>
            <a:r>
              <a:rPr lang="en-US" sz="2000" dirty="0">
                <a:latin typeface="Times New Roman" panose="02020603050405020304" pitchFamily="18" charset="0"/>
                <a:cs typeface="Times New Roman" panose="02020603050405020304" pitchFamily="18" charset="0"/>
              </a:rPr>
              <a:t>region where rainfall is 600 mm. to 1200 mm it is suitable for there. The crop needs open sunlight during its growing period. 20 °C to 35 °C the temperature is most suitable for its cultivation. </a:t>
            </a:r>
            <a:endParaRPr lang="en-US" sz="2000" dirty="0" smtClean="0">
              <a:latin typeface="Times New Roman" panose="02020603050405020304" pitchFamily="18" charset="0"/>
              <a:cs typeface="Times New Roman" panose="02020603050405020304" pitchFamily="18" charset="0"/>
            </a:endParaRPr>
          </a:p>
          <a:p>
            <a:pPr algn="just">
              <a:lnSpc>
                <a:spcPct val="150000"/>
              </a:lnSpc>
            </a:pPr>
            <a:r>
              <a:rPr lang="en-US" sz="2000" b="1" dirty="0" smtClean="0">
                <a:latin typeface="Times New Roman" panose="02020603050405020304" pitchFamily="18" charset="0"/>
                <a:cs typeface="Times New Roman" panose="02020603050405020304" pitchFamily="18" charset="0"/>
              </a:rPr>
              <a:t>Soil: </a:t>
            </a:r>
          </a:p>
          <a:p>
            <a:pPr algn="just">
              <a:lnSpc>
                <a:spcPct val="150000"/>
              </a:lnSpc>
            </a:pPr>
            <a:r>
              <a:rPr lang="en-US" sz="2000" dirty="0" err="1" smtClean="0">
                <a:latin typeface="Times New Roman" panose="02020603050405020304" pitchFamily="18" charset="0"/>
                <a:cs typeface="Times New Roman" panose="02020603050405020304" pitchFamily="18" charset="0"/>
              </a:rPr>
              <a:t>Ashwagandha</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can be cultivated in different types of land. But loam soil with good drainage is most suitable. Sandy loamy or light red soil with pH it can also be cultivated in 7.5- 8.0 HO. </a:t>
            </a:r>
            <a:endParaRPr lang="en-US" sz="2000" dirty="0" smtClean="0">
              <a:latin typeface="Times New Roman" panose="02020603050405020304" pitchFamily="18" charset="0"/>
              <a:cs typeface="Times New Roman" panose="02020603050405020304" pitchFamily="18" charset="0"/>
            </a:endParaRPr>
          </a:p>
          <a:p>
            <a:pPr algn="just">
              <a:lnSpc>
                <a:spcPct val="150000"/>
              </a:lnSpc>
            </a:pPr>
            <a:r>
              <a:rPr lang="en-US" sz="2000" b="1" dirty="0" smtClean="0">
                <a:latin typeface="Times New Roman" panose="02020603050405020304" pitchFamily="18" charset="0"/>
                <a:cs typeface="Times New Roman" panose="02020603050405020304" pitchFamily="18" charset="0"/>
              </a:rPr>
              <a:t>Field Preparation</a:t>
            </a:r>
            <a:r>
              <a:rPr lang="en-US" sz="2000" dirty="0" smtClean="0">
                <a:latin typeface="Times New Roman" panose="02020603050405020304" pitchFamily="18" charset="0"/>
                <a:cs typeface="Times New Roman" panose="02020603050405020304" pitchFamily="18" charset="0"/>
              </a:rPr>
              <a:t>:</a:t>
            </a:r>
          </a:p>
          <a:p>
            <a:pPr algn="just">
              <a:lnSpc>
                <a:spcPct val="150000"/>
              </a:lnSpc>
            </a:pPr>
            <a:r>
              <a:rPr lang="en-US" sz="2000" dirty="0" smtClean="0">
                <a:latin typeface="Times New Roman" panose="02020603050405020304" pitchFamily="18" charset="0"/>
                <a:cs typeface="Times New Roman" panose="02020603050405020304" pitchFamily="18" charset="0"/>
              </a:rPr>
              <a:t>Before </a:t>
            </a:r>
            <a:r>
              <a:rPr lang="en-US" sz="2000" dirty="0">
                <a:latin typeface="Times New Roman" panose="02020603050405020304" pitchFamily="18" charset="0"/>
                <a:cs typeface="Times New Roman" panose="02020603050405020304" pitchFamily="18" charset="0"/>
              </a:rPr>
              <a:t>plowing, we plow the field properly. It does not require much fertilizer and fertilizer etc. for cultivation. But if the field is less fertile, 8 to 10 trolleys apply dung fertilizer per hectare. </a:t>
            </a:r>
            <a:endParaRPr lang="en-US" sz="2000" b="1" dirty="0">
              <a:latin typeface="Times New Roman" panose="02020603050405020304" pitchFamily="18" charset="0"/>
              <a:cs typeface="Times New Roman" panose="02020603050405020304" pitchFamily="18" charset="0"/>
            </a:endParaRPr>
          </a:p>
        </p:txBody>
      </p:sp>
      <p:sp>
        <p:nvSpPr>
          <p:cNvPr id="5" name="Rectangle 4">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 xmlns:a16="http://schemas.microsoft.com/office/drawing/2014/main" id="{F6F3548C-D676-77BD-B75D-A828238179F1}"/>
              </a:ext>
            </a:extLst>
          </p:cNvPr>
          <p:cNvPicPr>
            <a:picLocks noChangeAspect="1"/>
          </p:cNvPicPr>
          <p:nvPr/>
        </p:nvPicPr>
        <p:blipFill>
          <a:blip r:embed="rId2"/>
          <a:stretch>
            <a:fillRect/>
          </a:stretch>
        </p:blipFill>
        <p:spPr>
          <a:xfrm>
            <a:off x="8382000" y="0"/>
            <a:ext cx="761999" cy="381000"/>
          </a:xfrm>
          <a:prstGeom prst="rect">
            <a:avLst/>
          </a:prstGeom>
        </p:spPr>
      </p:pic>
      <p:sp>
        <p:nvSpPr>
          <p:cNvPr id="2" name="Rectangle 1"/>
          <p:cNvSpPr/>
          <p:nvPr/>
        </p:nvSpPr>
        <p:spPr>
          <a:xfrm>
            <a:off x="76199" y="-147192"/>
            <a:ext cx="8991600" cy="6910931"/>
          </a:xfrm>
          <a:prstGeom prst="rect">
            <a:avLst/>
          </a:prstGeom>
        </p:spPr>
        <p:txBody>
          <a:bodyPr wrap="square">
            <a:spAutoFit/>
          </a:bodyPr>
          <a:lstStyle/>
          <a:p>
            <a:pPr algn="just">
              <a:lnSpc>
                <a:spcPct val="200000"/>
              </a:lnSpc>
            </a:pPr>
            <a:r>
              <a:rPr lang="en-US" sz="1900" b="1" dirty="0">
                <a:latin typeface="Times New Roman" panose="02020603050405020304" pitchFamily="18" charset="0"/>
                <a:cs typeface="Times New Roman" panose="02020603050405020304" pitchFamily="18" charset="0"/>
              </a:rPr>
              <a:t>Sowing </a:t>
            </a:r>
            <a:r>
              <a:rPr lang="en-US" sz="1900" b="1" dirty="0" smtClean="0">
                <a:latin typeface="Times New Roman" panose="02020603050405020304" pitchFamily="18" charset="0"/>
                <a:cs typeface="Times New Roman" panose="02020603050405020304" pitchFamily="18" charset="0"/>
              </a:rPr>
              <a:t>Time:</a:t>
            </a:r>
          </a:p>
          <a:p>
            <a:pPr algn="just">
              <a:lnSpc>
                <a:spcPct val="200000"/>
              </a:lnSpc>
            </a:pPr>
            <a:r>
              <a:rPr lang="en-US" sz="1900" b="1" dirty="0" smtClean="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Ashwagandha</a:t>
            </a:r>
            <a:r>
              <a:rPr lang="en-US" sz="1900" dirty="0">
                <a:latin typeface="Times New Roman" panose="02020603050405020304" pitchFamily="18" charset="0"/>
                <a:cs typeface="Times New Roman" panose="02020603050405020304" pitchFamily="18" charset="0"/>
              </a:rPr>
              <a:t> is sown in the month of August or September after the rainy season. Advanced varieties of this crop should be grown for good production</a:t>
            </a:r>
            <a:r>
              <a:rPr lang="en-US" sz="1900" dirty="0" smtClean="0">
                <a:latin typeface="Times New Roman" panose="02020603050405020304" pitchFamily="18" charset="0"/>
                <a:cs typeface="Times New Roman" panose="02020603050405020304" pitchFamily="18" charset="0"/>
              </a:rPr>
              <a:t>.</a:t>
            </a:r>
          </a:p>
          <a:p>
            <a:pPr algn="just">
              <a:lnSpc>
                <a:spcPct val="200000"/>
              </a:lnSpc>
            </a:pPr>
            <a:r>
              <a:rPr lang="en-US" sz="1900" dirty="0" smtClean="0">
                <a:latin typeface="Times New Roman" panose="02020603050405020304" pitchFamily="18" charset="0"/>
                <a:cs typeface="Times New Roman" panose="02020603050405020304" pitchFamily="18" charset="0"/>
              </a:rPr>
              <a:t>I</a:t>
            </a:r>
            <a:r>
              <a:rPr lang="en-US" sz="1900" b="1" dirty="0" smtClean="0">
                <a:latin typeface="Times New Roman" panose="02020603050405020304" pitchFamily="18" charset="0"/>
                <a:cs typeface="Times New Roman" panose="02020603050405020304" pitchFamily="18" charset="0"/>
              </a:rPr>
              <a:t>mproved varieties:</a:t>
            </a:r>
          </a:p>
          <a:p>
            <a:pPr algn="just">
              <a:lnSpc>
                <a:spcPct val="200000"/>
              </a:lnSpc>
            </a:pPr>
            <a:r>
              <a:rPr lang="en-US" sz="1900" dirty="0" err="1" smtClean="0">
                <a:latin typeface="Times New Roman" panose="02020603050405020304" pitchFamily="18" charset="0"/>
                <a:cs typeface="Times New Roman" panose="02020603050405020304" pitchFamily="18" charset="0"/>
              </a:rPr>
              <a:t>Jawahar</a:t>
            </a:r>
            <a:r>
              <a:rPr lang="en-US" sz="1900" dirty="0" smtClean="0">
                <a:latin typeface="Times New Roman" panose="02020603050405020304" pitchFamily="18" charset="0"/>
                <a:cs typeface="Times New Roman" panose="02020603050405020304" pitchFamily="18" charset="0"/>
              </a:rPr>
              <a:t> </a:t>
            </a:r>
            <a:r>
              <a:rPr lang="en-US" sz="1900" dirty="0">
                <a:latin typeface="Times New Roman" panose="02020603050405020304" pitchFamily="18" charset="0"/>
                <a:cs typeface="Times New Roman" panose="02020603050405020304" pitchFamily="18" charset="0"/>
              </a:rPr>
              <a:t>Asgandh-20 and </a:t>
            </a:r>
            <a:r>
              <a:rPr lang="en-US" sz="1900" dirty="0" err="1">
                <a:latin typeface="Times New Roman" panose="02020603050405020304" pitchFamily="18" charset="0"/>
                <a:cs typeface="Times New Roman" panose="02020603050405020304" pitchFamily="18" charset="0"/>
              </a:rPr>
              <a:t>Jawahar</a:t>
            </a:r>
            <a:r>
              <a:rPr lang="en-US" sz="1900" dirty="0">
                <a:latin typeface="Times New Roman" panose="02020603050405020304" pitchFamily="18" charset="0"/>
                <a:cs typeface="Times New Roman" panose="02020603050405020304" pitchFamily="18" charset="0"/>
              </a:rPr>
              <a:t> Asgandh-134 Horticulture College, </a:t>
            </a:r>
            <a:r>
              <a:rPr lang="en-US" sz="1900" dirty="0" err="1">
                <a:latin typeface="Times New Roman" panose="02020603050405020304" pitchFamily="18" charset="0"/>
                <a:cs typeface="Times New Roman" panose="02020603050405020304" pitchFamily="18" charset="0"/>
              </a:rPr>
              <a:t>Mandsaur</a:t>
            </a:r>
            <a:r>
              <a:rPr lang="en-US" sz="1900" dirty="0">
                <a:latin typeface="Times New Roman" panose="02020603050405020304" pitchFamily="18" charset="0"/>
                <a:cs typeface="Times New Roman" panose="02020603050405020304" pitchFamily="18" charset="0"/>
              </a:rPr>
              <a:t>. In addition, </a:t>
            </a:r>
            <a:r>
              <a:rPr lang="en-US" sz="1900" dirty="0" err="1">
                <a:latin typeface="Times New Roman" panose="02020603050405020304" pitchFamily="18" charset="0"/>
                <a:cs typeface="Times New Roman" panose="02020603050405020304" pitchFamily="18" charset="0"/>
              </a:rPr>
              <a:t>Rakshita</a:t>
            </a:r>
            <a:r>
              <a:rPr lang="en-US" sz="1900" dirty="0">
                <a:latin typeface="Times New Roman" panose="02020603050405020304" pitchFamily="18" charset="0"/>
                <a:cs typeface="Times New Roman" panose="02020603050405020304" pitchFamily="18" charset="0"/>
              </a:rPr>
              <a:t> and </a:t>
            </a:r>
            <a:r>
              <a:rPr lang="en-US" sz="1900" dirty="0" err="1">
                <a:latin typeface="Times New Roman" panose="02020603050405020304" pitchFamily="18" charset="0"/>
                <a:cs typeface="Times New Roman" panose="02020603050405020304" pitchFamily="18" charset="0"/>
              </a:rPr>
              <a:t>Poshita</a:t>
            </a:r>
            <a:r>
              <a:rPr lang="en-US" sz="1900" dirty="0">
                <a:latin typeface="Times New Roman" panose="02020603050405020304" pitchFamily="18" charset="0"/>
                <a:cs typeface="Times New Roman" panose="02020603050405020304" pitchFamily="18" charset="0"/>
              </a:rPr>
              <a:t> are advanced varieties developed by CIMAP </a:t>
            </a:r>
            <a:r>
              <a:rPr lang="en-US" sz="1900" dirty="0" err="1">
                <a:latin typeface="Times New Roman" panose="02020603050405020304" pitchFamily="18" charset="0"/>
                <a:cs typeface="Times New Roman" panose="02020603050405020304" pitchFamily="18" charset="0"/>
              </a:rPr>
              <a:t>Lucknow</a:t>
            </a:r>
            <a:r>
              <a:rPr lang="en-US" sz="1900" dirty="0" smtClean="0">
                <a:latin typeface="Times New Roman" panose="02020603050405020304" pitchFamily="18" charset="0"/>
                <a:cs typeface="Times New Roman" panose="02020603050405020304" pitchFamily="18" charset="0"/>
              </a:rPr>
              <a:t>.</a:t>
            </a:r>
          </a:p>
          <a:p>
            <a:pPr algn="just">
              <a:lnSpc>
                <a:spcPct val="200000"/>
              </a:lnSpc>
            </a:pPr>
            <a:r>
              <a:rPr lang="en-US" sz="1900" dirty="0" smtClean="0">
                <a:latin typeface="Times New Roman" panose="02020603050405020304" pitchFamily="18" charset="0"/>
                <a:cs typeface="Times New Roman" panose="02020603050405020304" pitchFamily="18" charset="0"/>
              </a:rPr>
              <a:t> </a:t>
            </a:r>
            <a:r>
              <a:rPr lang="en-US" sz="1900" b="1" dirty="0">
                <a:latin typeface="Times New Roman" panose="02020603050405020304" pitchFamily="18" charset="0"/>
                <a:cs typeface="Times New Roman" panose="02020603050405020304" pitchFamily="18" charset="0"/>
              </a:rPr>
              <a:t>Seed </a:t>
            </a:r>
            <a:r>
              <a:rPr lang="en-US" sz="1900" b="1" dirty="0" smtClean="0">
                <a:latin typeface="Times New Roman" panose="02020603050405020304" pitchFamily="18" charset="0"/>
                <a:cs typeface="Times New Roman" panose="02020603050405020304" pitchFamily="18" charset="0"/>
              </a:rPr>
              <a:t>rate:</a:t>
            </a:r>
            <a:r>
              <a:rPr lang="en-US" sz="1900" dirty="0" smtClean="0">
                <a:latin typeface="Times New Roman" panose="02020603050405020304" pitchFamily="18" charset="0"/>
                <a:cs typeface="Times New Roman" panose="02020603050405020304" pitchFamily="18" charset="0"/>
              </a:rPr>
              <a:t> </a:t>
            </a:r>
            <a:r>
              <a:rPr lang="en-US" sz="1900" dirty="0">
                <a:latin typeface="Times New Roman" panose="02020603050405020304" pitchFamily="18" charset="0"/>
                <a:cs typeface="Times New Roman" panose="02020603050405020304" pitchFamily="18" charset="0"/>
              </a:rPr>
              <a:t>The crop of </a:t>
            </a:r>
            <a:r>
              <a:rPr lang="en-US" sz="1900" dirty="0" err="1">
                <a:latin typeface="Times New Roman" panose="02020603050405020304" pitchFamily="18" charset="0"/>
                <a:cs typeface="Times New Roman" panose="02020603050405020304" pitchFamily="18" charset="0"/>
              </a:rPr>
              <a:t>Ashwagandha</a:t>
            </a:r>
            <a:r>
              <a:rPr lang="en-US" sz="1900" dirty="0">
                <a:latin typeface="Times New Roman" panose="02020603050405020304" pitchFamily="18" charset="0"/>
                <a:cs typeface="Times New Roman" panose="02020603050405020304" pitchFamily="18" charset="0"/>
              </a:rPr>
              <a:t> requires a seed rate of 12 kg per hectare if you choose to go for the broadcasting method. The line-to-line method is best suited because it increases the root yield. The seeds should be sown about 2 cm to 3 cm deep and should be covered with light soil. Plant to plant distance of 8cm to 10 cm and line to line distance of 20 cm to 25 cm should be maintained. </a:t>
            </a:r>
            <a:endParaRPr lang="en-US" sz="1900" dirty="0" smtClean="0">
              <a:latin typeface="Times New Roman" panose="02020603050405020304" pitchFamily="18" charset="0"/>
              <a:cs typeface="Times New Roman" panose="02020603050405020304" pitchFamily="18" charset="0"/>
            </a:endParaRPr>
          </a:p>
          <a:p>
            <a:pPr algn="just">
              <a:lnSpc>
                <a:spcPct val="150000"/>
              </a:lnSpc>
            </a:pPr>
            <a:endParaRPr lang="en-US" sz="1900" dirty="0">
              <a:latin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F6F3548C-D676-77BD-B75D-A828238179F1}"/>
              </a:ext>
            </a:extLst>
          </p:cNvPr>
          <p:cNvPicPr>
            <a:picLocks noChangeAspect="1"/>
          </p:cNvPicPr>
          <p:nvPr/>
        </p:nvPicPr>
        <p:blipFill>
          <a:blip r:embed="rId2"/>
          <a:stretch>
            <a:fillRect/>
          </a:stretch>
        </p:blipFill>
        <p:spPr>
          <a:xfrm>
            <a:off x="7644060" y="0"/>
            <a:ext cx="1499939" cy="755334"/>
          </a:xfrm>
          <a:prstGeom prst="rect">
            <a:avLst/>
          </a:prstGeom>
        </p:spPr>
      </p:pic>
      <p:sp>
        <p:nvSpPr>
          <p:cNvPr id="2" name="Rectangle 1"/>
          <p:cNvSpPr/>
          <p:nvPr/>
        </p:nvSpPr>
        <p:spPr>
          <a:xfrm>
            <a:off x="-1" y="152400"/>
            <a:ext cx="9143999" cy="6370975"/>
          </a:xfrm>
          <a:prstGeom prst="rect">
            <a:avLst/>
          </a:prstGeom>
        </p:spPr>
        <p:txBody>
          <a:bodyPr wrap="square">
            <a:spAutoFit/>
          </a:bodyPr>
          <a:lstStyle/>
          <a:p>
            <a:endParaRPr lang="en-US" sz="1500" dirty="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en-US" sz="1900" b="1" dirty="0" smtClean="0">
                <a:latin typeface="Times New Roman" panose="02020603050405020304" pitchFamily="18" charset="0"/>
                <a:cs typeface="Times New Roman" panose="02020603050405020304" pitchFamily="18" charset="0"/>
              </a:rPr>
              <a:t>Seed Germination:</a:t>
            </a:r>
          </a:p>
          <a:p>
            <a:pPr algn="just">
              <a:lnSpc>
                <a:spcPct val="150000"/>
              </a:lnSpc>
            </a:pPr>
            <a:r>
              <a:rPr lang="en-US" sz="1900" b="1" dirty="0" smtClean="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Ashwagandha</a:t>
            </a:r>
            <a:r>
              <a:rPr lang="en-US" sz="1900" dirty="0">
                <a:latin typeface="Times New Roman" panose="02020603050405020304" pitchFamily="18" charset="0"/>
                <a:cs typeface="Times New Roman" panose="02020603050405020304" pitchFamily="18" charset="0"/>
              </a:rPr>
              <a:t> germination starts within 10 to 15 days. After about a month, they decompose the plant of </a:t>
            </a:r>
            <a:r>
              <a:rPr lang="en-US" sz="1900" dirty="0" err="1">
                <a:latin typeface="Times New Roman" panose="02020603050405020304" pitchFamily="18" charset="0"/>
                <a:cs typeface="Times New Roman" panose="02020603050405020304" pitchFamily="18" charset="0"/>
              </a:rPr>
              <a:t>Ashwagandha</a:t>
            </a:r>
            <a:r>
              <a:rPr lang="en-US" sz="1900" dirty="0">
                <a:latin typeface="Times New Roman" panose="02020603050405020304" pitchFamily="18" charset="0"/>
                <a:cs typeface="Times New Roman" panose="02020603050405020304" pitchFamily="18" charset="0"/>
              </a:rPr>
              <a:t>. About 80 to 1000 plants are kept in a square meter and the remaining plants are removed. The distance from plant to plant is about 10-12 cm</a:t>
            </a:r>
            <a:r>
              <a:rPr lang="en-US" sz="1900" dirty="0" smtClean="0">
                <a:latin typeface="Times New Roman" panose="02020603050405020304" pitchFamily="18" charset="0"/>
                <a:cs typeface="Times New Roman" panose="02020603050405020304" pitchFamily="18" charset="0"/>
              </a:rPr>
              <a:t>.</a:t>
            </a:r>
          </a:p>
          <a:p>
            <a:pPr algn="just">
              <a:lnSpc>
                <a:spcPct val="150000"/>
              </a:lnSpc>
            </a:pPr>
            <a:r>
              <a:rPr lang="en-US" sz="1900" b="1" dirty="0" smtClean="0">
                <a:solidFill>
                  <a:srgbClr val="000000"/>
                </a:solidFill>
                <a:latin typeface="Times New Roman" panose="02020603050405020304" pitchFamily="18" charset="0"/>
                <a:cs typeface="Times New Roman" panose="02020603050405020304" pitchFamily="18" charset="0"/>
              </a:rPr>
              <a:t>Irrigation:</a:t>
            </a:r>
            <a:endParaRPr lang="en-US" sz="1900" b="1" dirty="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en-US" sz="1900" dirty="0" err="1">
                <a:solidFill>
                  <a:srgbClr val="000000"/>
                </a:solidFill>
                <a:latin typeface="Times New Roman" panose="02020603050405020304" pitchFamily="18" charset="0"/>
                <a:cs typeface="Times New Roman" panose="02020603050405020304" pitchFamily="18" charset="0"/>
              </a:rPr>
              <a:t>Ashwagandha</a:t>
            </a:r>
            <a:r>
              <a:rPr lang="en-US" sz="1900" dirty="0">
                <a:solidFill>
                  <a:srgbClr val="000000"/>
                </a:solidFill>
                <a:latin typeface="Times New Roman" panose="02020603050405020304" pitchFamily="18" charset="0"/>
                <a:cs typeface="Times New Roman" panose="02020603050405020304" pitchFamily="18" charset="0"/>
              </a:rPr>
              <a:t> does not require much irrigation. But to maintain moisture in the field,</a:t>
            </a:r>
          </a:p>
          <a:p>
            <a:pPr algn="just">
              <a:lnSpc>
                <a:spcPct val="150000"/>
              </a:lnSpc>
            </a:pPr>
            <a:r>
              <a:rPr lang="en-US" sz="1900" dirty="0">
                <a:solidFill>
                  <a:srgbClr val="000000"/>
                </a:solidFill>
                <a:latin typeface="Times New Roman" panose="02020603050405020304" pitchFamily="18" charset="0"/>
                <a:cs typeface="Times New Roman" panose="02020603050405020304" pitchFamily="18" charset="0"/>
              </a:rPr>
              <a:t>irrigate at intervals of 15 to 20 days. More irrigation increases the amount of fiber in the roots,</a:t>
            </a:r>
          </a:p>
          <a:p>
            <a:pPr algn="just">
              <a:lnSpc>
                <a:spcPct val="150000"/>
              </a:lnSpc>
            </a:pPr>
            <a:r>
              <a:rPr lang="en-US" sz="1900" dirty="0">
                <a:solidFill>
                  <a:srgbClr val="000000"/>
                </a:solidFill>
                <a:latin typeface="Times New Roman" panose="02020603050405020304" pitchFamily="18" charset="0"/>
                <a:cs typeface="Times New Roman" panose="02020603050405020304" pitchFamily="18" charset="0"/>
              </a:rPr>
              <a:t>which reduces the quality of the roots.</a:t>
            </a:r>
          </a:p>
          <a:p>
            <a:pPr algn="just">
              <a:lnSpc>
                <a:spcPct val="150000"/>
              </a:lnSpc>
            </a:pPr>
            <a:r>
              <a:rPr lang="en-US" sz="1900" b="1" dirty="0">
                <a:solidFill>
                  <a:srgbClr val="000000"/>
                </a:solidFill>
                <a:latin typeface="Times New Roman" panose="02020603050405020304" pitchFamily="18" charset="0"/>
                <a:cs typeface="Times New Roman" panose="02020603050405020304" pitchFamily="18" charset="0"/>
              </a:rPr>
              <a:t>Manure and </a:t>
            </a:r>
            <a:r>
              <a:rPr lang="en-US" sz="1900" b="1" dirty="0" smtClean="0">
                <a:solidFill>
                  <a:srgbClr val="000000"/>
                </a:solidFill>
                <a:latin typeface="Times New Roman" panose="02020603050405020304" pitchFamily="18" charset="0"/>
                <a:cs typeface="Times New Roman" panose="02020603050405020304" pitchFamily="18" charset="0"/>
              </a:rPr>
              <a:t>Fertilizer:</a:t>
            </a:r>
            <a:endParaRPr lang="en-US" sz="1900" b="1" dirty="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en-US" sz="1900" dirty="0" err="1">
                <a:solidFill>
                  <a:srgbClr val="000000"/>
                </a:solidFill>
                <a:latin typeface="Times New Roman" panose="02020603050405020304" pitchFamily="18" charset="0"/>
                <a:cs typeface="Times New Roman" panose="02020603050405020304" pitchFamily="18" charset="0"/>
              </a:rPr>
              <a:t>Ashwagandha</a:t>
            </a:r>
            <a:r>
              <a:rPr lang="en-US" sz="1900" dirty="0">
                <a:solidFill>
                  <a:srgbClr val="000000"/>
                </a:solidFill>
                <a:latin typeface="Times New Roman" panose="02020603050405020304" pitchFamily="18" charset="0"/>
                <a:cs typeface="Times New Roman" panose="02020603050405020304" pitchFamily="18" charset="0"/>
              </a:rPr>
              <a:t> crop does not require much quantity of manure / fertilizer, yet cow dung</a:t>
            </a:r>
          </a:p>
          <a:p>
            <a:pPr algn="just">
              <a:lnSpc>
                <a:spcPct val="150000"/>
              </a:lnSpc>
            </a:pPr>
            <a:r>
              <a:rPr lang="en-US" sz="1900" dirty="0">
                <a:solidFill>
                  <a:srgbClr val="000000"/>
                </a:solidFill>
                <a:latin typeface="Times New Roman" panose="02020603050405020304" pitchFamily="18" charset="0"/>
                <a:cs typeface="Times New Roman" panose="02020603050405020304" pitchFamily="18" charset="0"/>
              </a:rPr>
              <a:t>manure has been considered profitable. Apart from this 20 kg Nitrogen and 40 to 50 kg P.</a:t>
            </a:r>
          </a:p>
          <a:p>
            <a:pPr algn="just">
              <a:lnSpc>
                <a:spcPct val="150000"/>
              </a:lnSpc>
            </a:pPr>
            <a:r>
              <a:rPr lang="en-US" sz="1900" dirty="0">
                <a:solidFill>
                  <a:srgbClr val="000000"/>
                </a:solidFill>
                <a:latin typeface="Times New Roman" panose="02020603050405020304" pitchFamily="18" charset="0"/>
                <a:cs typeface="Times New Roman" panose="02020603050405020304" pitchFamily="18" charset="0"/>
              </a:rPr>
              <a:t>Using sowing time per hectare increases productivity.</a:t>
            </a:r>
          </a:p>
          <a:p>
            <a:pPr algn="just">
              <a:lnSpc>
                <a:spcPct val="150000"/>
              </a:lnSpc>
            </a:pPr>
            <a:endParaRPr lang="en-US" sz="1500" dirty="0">
              <a:solidFill>
                <a:srgbClr val="000000"/>
              </a:solidFill>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Tree>
    <p:extLst>
      <p:ext uri="{BB962C8B-B14F-4D97-AF65-F5344CB8AC3E}">
        <p14:creationId xmlns:p14="http://schemas.microsoft.com/office/powerpoint/2010/main" val="2366958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F6F3548C-D676-77BD-B75D-A828238179F1}"/>
              </a:ext>
            </a:extLst>
          </p:cNvPr>
          <p:cNvPicPr>
            <a:picLocks noChangeAspect="1"/>
          </p:cNvPicPr>
          <p:nvPr/>
        </p:nvPicPr>
        <p:blipFill>
          <a:blip r:embed="rId2"/>
          <a:stretch>
            <a:fillRect/>
          </a:stretch>
        </p:blipFill>
        <p:spPr>
          <a:xfrm>
            <a:off x="7644060" y="0"/>
            <a:ext cx="1499939" cy="755334"/>
          </a:xfrm>
          <a:prstGeom prst="rect">
            <a:avLst/>
          </a:prstGeom>
        </p:spPr>
      </p:pic>
      <p:sp>
        <p:nvSpPr>
          <p:cNvPr id="2" name="Rectangle 1"/>
          <p:cNvSpPr/>
          <p:nvPr/>
        </p:nvSpPr>
        <p:spPr>
          <a:xfrm>
            <a:off x="-1" y="474345"/>
            <a:ext cx="9143999" cy="4613058"/>
          </a:xfrm>
          <a:prstGeom prst="rect">
            <a:avLst/>
          </a:prstGeom>
        </p:spPr>
        <p:txBody>
          <a:bodyPr wrap="square">
            <a:spAutoFit/>
          </a:bodyPr>
          <a:lstStyle/>
          <a:p>
            <a:pPr algn="just">
              <a:lnSpc>
                <a:spcPct val="150000"/>
              </a:lnSpc>
            </a:pPr>
            <a:r>
              <a:rPr lang="en-US" b="1" dirty="0">
                <a:latin typeface="Times New Roman" panose="02020603050405020304" pitchFamily="18" charset="0"/>
                <a:cs typeface="Times New Roman" panose="02020603050405020304" pitchFamily="18" charset="0"/>
              </a:rPr>
              <a:t>Pests and </a:t>
            </a:r>
            <a:r>
              <a:rPr lang="en-US" b="1" dirty="0" smtClean="0">
                <a:latin typeface="Times New Roman" panose="02020603050405020304" pitchFamily="18" charset="0"/>
                <a:cs typeface="Times New Roman" panose="02020603050405020304" pitchFamily="18" charset="0"/>
              </a:rPr>
              <a:t>Diseases:</a:t>
            </a:r>
          </a:p>
          <a:p>
            <a:pPr algn="just">
              <a:lnSpc>
                <a:spcPct val="150000"/>
              </a:lnSpc>
            </a:pPr>
            <a:r>
              <a:rPr lang="en-US" b="1"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Aphids, mites and insect attack, seedling rot and blight are some common pests and diseases found in </a:t>
            </a:r>
            <a:r>
              <a:rPr lang="en-US" dirty="0" err="1">
                <a:latin typeface="Times New Roman" panose="02020603050405020304" pitchFamily="18" charset="0"/>
                <a:cs typeface="Times New Roman" panose="02020603050405020304" pitchFamily="18" charset="0"/>
              </a:rPr>
              <a:t>ashwagandha</a:t>
            </a:r>
            <a:r>
              <a:rPr lang="en-US" dirty="0">
                <a:latin typeface="Times New Roman" panose="02020603050405020304" pitchFamily="18" charset="0"/>
                <a:cs typeface="Times New Roman" panose="02020603050405020304" pitchFamily="18" charset="0"/>
              </a:rPr>
              <a:t> cultivation. However, no serious pests are found in </a:t>
            </a:r>
            <a:r>
              <a:rPr lang="en-US" dirty="0" err="1">
                <a:latin typeface="Times New Roman" panose="02020603050405020304" pitchFamily="18" charset="0"/>
                <a:cs typeface="Times New Roman" panose="02020603050405020304" pitchFamily="18" charset="0"/>
              </a:rPr>
              <a:t>ashwagandha</a:t>
            </a:r>
            <a:r>
              <a:rPr lang="en-US" dirty="0">
                <a:latin typeface="Times New Roman" panose="02020603050405020304" pitchFamily="18" charset="0"/>
                <a:cs typeface="Times New Roman" panose="02020603050405020304" pitchFamily="18" charset="0"/>
              </a:rPr>
              <a:t> crops. Selecting disease-free seeds before sown is necessary to reduce these incidents. Bio-pesticides could be prepared from </a:t>
            </a:r>
            <a:r>
              <a:rPr lang="en-US" dirty="0" err="1">
                <a:latin typeface="Times New Roman" panose="02020603050405020304" pitchFamily="18" charset="0"/>
                <a:cs typeface="Times New Roman" panose="02020603050405020304" pitchFamily="18" charset="0"/>
              </a:rPr>
              <a:t>Neem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Datura</a:t>
            </a:r>
            <a:r>
              <a:rPr lang="en-US" dirty="0">
                <a:latin typeface="Times New Roman" panose="02020603050405020304" pitchFamily="18" charset="0"/>
                <a:cs typeface="Times New Roman" panose="02020603050405020304" pitchFamily="18" charset="0"/>
              </a:rPr>
              <a:t>, Cow’s urine, </a:t>
            </a:r>
            <a:r>
              <a:rPr lang="en-US" dirty="0" err="1">
                <a:latin typeface="Times New Roman" panose="02020603050405020304" pitchFamily="18" charset="0"/>
                <a:cs typeface="Times New Roman" panose="02020603050405020304" pitchFamily="18" charset="0"/>
              </a:rPr>
              <a:t>Chitrakmool</a:t>
            </a:r>
            <a:r>
              <a:rPr lang="en-US" dirty="0">
                <a:latin typeface="Times New Roman" panose="02020603050405020304" pitchFamily="18" charset="0"/>
                <a:cs typeface="Times New Roman" panose="02020603050405020304" pitchFamily="18" charset="0"/>
              </a:rPr>
              <a:t>, to prevent </a:t>
            </a:r>
            <a:r>
              <a:rPr lang="en-US" dirty="0" err="1">
                <a:latin typeface="Times New Roman" panose="02020603050405020304" pitchFamily="18" charset="0"/>
                <a:cs typeface="Times New Roman" panose="02020603050405020304" pitchFamily="18" charset="0"/>
              </a:rPr>
              <a:t>Ashwagandha</a:t>
            </a:r>
            <a:r>
              <a:rPr lang="en-US" dirty="0">
                <a:latin typeface="Times New Roman" panose="02020603050405020304" pitchFamily="18" charset="0"/>
                <a:cs typeface="Times New Roman" panose="02020603050405020304" pitchFamily="18" charset="0"/>
              </a:rPr>
              <a:t> from diseases. Apart from this, having proper soil drainage and by adopting Crop rotation we can reduce the impact of any diseases. Post harvest and harvesting 1. The crop is ready for harvesting after 150 to 180 days. 2. The maturity of the crop is assessed by drying of leaves and yellow to red fruits. 3. The entire plant is uprooted and the root is thoroughly cleaned with water. 4. Then add it near the stem 1-2 cm. The top is cut off. The roots are followed by 7-10 cm in the cross. Is cut into pieces.</a:t>
            </a:r>
          </a:p>
        </p:txBody>
      </p:sp>
      <p:sp>
        <p:nvSpPr>
          <p:cNvPr id="7" name="Rectangle 6">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Tree>
    <p:extLst>
      <p:ext uri="{BB962C8B-B14F-4D97-AF65-F5344CB8AC3E}">
        <p14:creationId xmlns:p14="http://schemas.microsoft.com/office/powerpoint/2010/main" val="12447782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902</TotalTime>
  <Words>1202</Words>
  <Application>Microsoft Office PowerPoint</Application>
  <PresentationFormat>On-screen Show (4:3)</PresentationFormat>
  <Paragraphs>80</Paragraphs>
  <Slides>11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Calibri Light</vt:lpstr>
      <vt:lpstr>Cambria</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Nisha Nitharwal</dc:creator>
  <cp:lastModifiedBy>Mahendra</cp:lastModifiedBy>
  <cp:revision>150</cp:revision>
  <cp:lastPrinted>2024-02-10T08:58:42Z</cp:lastPrinted>
  <dcterms:created xsi:type="dcterms:W3CDTF">2019-11-14T04:58:58Z</dcterms:created>
  <dcterms:modified xsi:type="dcterms:W3CDTF">2024-04-17T09:25:10Z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2013-11-12T00:00:00Z</vt:filetime>
  </property>
  <property fmtid="{D5CDD505-2E9C-101B-9397-08002B2CF9AE}" pid="3" name="Creator">
    <vt:lpwstr>Microsoft® Office PowerPoint® 2007</vt:lpwstr>
  </property>
  <property fmtid="{D5CDD505-2E9C-101B-9397-08002B2CF9AE}" pid="4" name="LastSaved">
    <vt:filetime>2019-11-14T00:00:00Z</vt:filetime>
  </property>
</Properties>
</file>